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305" r:id="rId2"/>
    <p:sldId id="306" r:id="rId3"/>
    <p:sldId id="309" r:id="rId4"/>
    <p:sldId id="307" r:id="rId5"/>
    <p:sldId id="308" r:id="rId6"/>
    <p:sldId id="310" r:id="rId7"/>
    <p:sldId id="311" r:id="rId8"/>
    <p:sldId id="312" r:id="rId9"/>
    <p:sldId id="313" r:id="rId10"/>
    <p:sldId id="282" r:id="rId11"/>
    <p:sldId id="283" r:id="rId12"/>
    <p:sldId id="290" r:id="rId13"/>
    <p:sldId id="293" r:id="rId14"/>
    <p:sldId id="294" r:id="rId15"/>
    <p:sldId id="295" r:id="rId16"/>
    <p:sldId id="296" r:id="rId17"/>
    <p:sldId id="303" r:id="rId18"/>
    <p:sldId id="297" r:id="rId19"/>
    <p:sldId id="298" r:id="rId20"/>
    <p:sldId id="300" r:id="rId21"/>
    <p:sldId id="301" r:id="rId22"/>
    <p:sldId id="302" r:id="rId23"/>
    <p:sldId id="285" r:id="rId24"/>
    <p:sldId id="284" r:id="rId25"/>
    <p:sldId id="286" r:id="rId26"/>
    <p:sldId id="287" r:id="rId27"/>
    <p:sldId id="288" r:id="rId28"/>
    <p:sldId id="291" r:id="rId29"/>
    <p:sldId id="304" r:id="rId30"/>
    <p:sldId id="292" r:id="rId31"/>
    <p:sldId id="262" r:id="rId32"/>
    <p:sldId id="263" r:id="rId33"/>
    <p:sldId id="276" r:id="rId34"/>
    <p:sldId id="261" r:id="rId35"/>
    <p:sldId id="266" r:id="rId36"/>
    <p:sldId id="265" r:id="rId37"/>
    <p:sldId id="270" r:id="rId38"/>
    <p:sldId id="274" r:id="rId39"/>
    <p:sldId id="271" r:id="rId40"/>
    <p:sldId id="277" r:id="rId41"/>
    <p:sldId id="256" r:id="rId42"/>
    <p:sldId id="260" r:id="rId43"/>
    <p:sldId id="278" r:id="rId44"/>
    <p:sldId id="273"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0929"/>
  </p:normalViewPr>
  <p:slideViewPr>
    <p:cSldViewPr>
      <p:cViewPr varScale="1">
        <p:scale>
          <a:sx n="72" d="100"/>
          <a:sy n="72" d="100"/>
        </p:scale>
        <p:origin x="-10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53CD5C5-E1C9-4087-A32C-2B14AE0993E1}" type="datetimeFigureOut">
              <a:rPr lang="en-US"/>
              <a:pPr>
                <a:defRPr/>
              </a:pPr>
              <a:t>9/14/2011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27B1A8-5BFE-42FA-9AB0-93B02B1036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6D1A4E-8E25-4EBD-8802-69F8D28CFC64}" type="slidenum">
              <a:rPr lang="en-US" smtClean="0"/>
              <a:pPr/>
              <a:t>12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625B75-7253-4572-A7AE-BF120D2EAF6F}" type="slidenum">
              <a:rPr lang="en-US" smtClean="0"/>
              <a:pPr/>
              <a:t>36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68D750-A0A9-42E2-A838-C9BA369029BA}" type="slidenum">
              <a:rPr lang="en-US" smtClean="0"/>
              <a:pPr/>
              <a:t>37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DD13A-1A33-4B5E-AB50-66300F051166}" type="slidenum">
              <a:rPr lang="en-US" smtClean="0"/>
              <a:pPr/>
              <a:t>38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1C7661-65F0-4399-8E39-61AAA198DFBD}" type="slidenum">
              <a:rPr lang="en-US" smtClean="0"/>
              <a:pPr/>
              <a:t>39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FF64E3-8EB5-4C90-A7E1-F45067CAE7B7}" type="slidenum">
              <a:rPr lang="en-US" smtClean="0"/>
              <a:pPr/>
              <a:t>40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8885B-AC42-48EB-BA66-3A9C9E90EA19}" type="slidenum">
              <a:rPr lang="en-US" smtClean="0"/>
              <a:pPr/>
              <a:t>41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A0437B-C471-4061-9C4B-46F834E7A7F7}" type="slidenum">
              <a:rPr lang="en-US" smtClean="0"/>
              <a:pPr/>
              <a:t>42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341193-8046-4F44-8916-361F50225E78}" type="slidenum">
              <a:rPr lang="en-US" smtClean="0"/>
              <a:pPr/>
              <a:t>43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E49E29-1589-4AAD-B8F6-DB1C4D179CE7}" type="slidenum">
              <a:rPr lang="en-US" smtClean="0"/>
              <a:pPr/>
              <a:t>44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Recommends inoculation during the small pox epidemic of  1721.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E57CF-E1C6-450A-86BE-54DDC5C2FE01}" type="slidenum">
              <a:rPr lang="en-US"/>
              <a:pPr/>
              <a:t>17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Imagine that you are setting sail to a new land with a group of people.  You set out with the hopes of beginning a new way of life, but now you have been on the sea for over a month and your crew has encountered numerous disasters along the way.  People are tired, scared, and doubtful.  What would your words of inspiration 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7BAE9-0421-4EE0-B602-3A0FC818BB94}" type="slidenum">
              <a:rPr lang="en-US"/>
              <a:pPr/>
              <a:t>29</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05ECB0-2C51-4857-8F34-374C6470476F}" type="slidenum">
              <a:rPr lang="en-US" smtClean="0"/>
              <a:pPr/>
              <a:t>31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5D1A98-4EFA-453F-A01E-6B2ACB6DF4D1}" type="slidenum">
              <a:rPr lang="en-US" smtClean="0"/>
              <a:pPr/>
              <a:t>32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E1994E-D4ED-4253-83DA-323FB143C674}" type="slidenum">
              <a:rPr lang="en-US" smtClean="0"/>
              <a:pPr/>
              <a:t>33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91DFDE-2A11-4738-B07F-52004B05DD9F}" type="slidenum">
              <a:rPr lang="en-US" smtClean="0"/>
              <a:pPr/>
              <a:t>34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4F1F3D-D8E3-4AA5-8459-24E4892456CC}" type="slidenum">
              <a:rPr lang="en-US" smtClean="0"/>
              <a:pPr/>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5E7A4D67-7261-4015-BD13-4C4315E68073}"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E8A125E-0384-4A6E-AB25-5BD54FE134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0ABAB76-CBE1-422D-B3BF-926A715DCED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pPr>
              <a:defRPr/>
            </a:pPr>
            <a:fld id="{078DE30A-6358-4B5F-95FB-E987B174CC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791200" y="6203950"/>
            <a:ext cx="2590800" cy="38417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2133600" y="6203950"/>
            <a:ext cx="3581400" cy="38417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410575" y="6181725"/>
            <a:ext cx="609600" cy="457200"/>
          </a:xfrm>
        </p:spPr>
        <p:txBody>
          <a:bodyPr/>
          <a:lstStyle>
            <a:lvl1pPr>
              <a:defRPr smtClean="0"/>
            </a:lvl1pPr>
          </a:lstStyle>
          <a:p>
            <a:pPr>
              <a:defRPr/>
            </a:pPr>
            <a:fld id="{6B4ABE34-3156-468A-BE64-474A713500B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791200" y="6203950"/>
            <a:ext cx="2590800" cy="384175"/>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133600" y="6203950"/>
            <a:ext cx="3581400" cy="38417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0575" y="6181725"/>
            <a:ext cx="609600" cy="457200"/>
          </a:xfrm>
        </p:spPr>
        <p:txBody>
          <a:bodyPr/>
          <a:lstStyle>
            <a:lvl1pPr>
              <a:defRPr smtClean="0"/>
            </a:lvl1pPr>
          </a:lstStyle>
          <a:p>
            <a:pPr>
              <a:defRPr/>
            </a:pPr>
            <a:fld id="{9B3CF333-DADD-4932-8E31-97FDC5B2EB6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791200" y="6203950"/>
            <a:ext cx="2590800" cy="384175"/>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133600" y="6203950"/>
            <a:ext cx="3581400" cy="38417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0575" y="6181725"/>
            <a:ext cx="609600" cy="457200"/>
          </a:xfrm>
        </p:spPr>
        <p:txBody>
          <a:bodyPr/>
          <a:lstStyle>
            <a:lvl1pPr>
              <a:defRPr smtClean="0"/>
            </a:lvl1pPr>
          </a:lstStyle>
          <a:p>
            <a:pPr>
              <a:defRPr/>
            </a:pPr>
            <a:fld id="{859505F0-B8F9-4CFE-BE54-B46621E40E4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597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791200" y="6203950"/>
            <a:ext cx="2590800" cy="384175"/>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2133600" y="6203950"/>
            <a:ext cx="3581400" cy="38417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410575" y="6181725"/>
            <a:ext cx="609600" cy="457200"/>
          </a:xfrm>
        </p:spPr>
        <p:txBody>
          <a:bodyPr/>
          <a:lstStyle>
            <a:lvl1pPr>
              <a:defRPr smtClean="0"/>
            </a:lvl1pPr>
          </a:lstStyle>
          <a:p>
            <a:pPr>
              <a:defRPr/>
            </a:pPr>
            <a:fld id="{2094D66D-B592-400F-8626-31DE79BAEC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01AA7A6-2107-4F47-81E1-C89A66B81F1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4C6198-3C46-4FB4-9A2D-03D63746CF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377CBE6-FD5E-4FCE-A110-4847CCEDEF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14D6D06-4080-46DD-956D-40830082272A}"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2218F3CE-B235-42F3-BE90-E8D7BD416F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0473898F-2403-456B-9EFF-FB03B53DC1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49E45E7A-2287-42FF-90D2-EDBE5A92BB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DA038B29-3962-461C-BCB5-C3FD4617CA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4F0659AD-6BFD-4E23-A1A6-1E40C9BA139D}"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55" r:id="rId1"/>
    <p:sldLayoutId id="2147483750" r:id="rId2"/>
    <p:sldLayoutId id="2147483756" r:id="rId3"/>
    <p:sldLayoutId id="2147483749" r:id="rId4"/>
    <p:sldLayoutId id="2147483757" r:id="rId5"/>
    <p:sldLayoutId id="2147483748" r:id="rId6"/>
    <p:sldLayoutId id="2147483747" r:id="rId7"/>
    <p:sldLayoutId id="2147483746" r:id="rId8"/>
    <p:sldLayoutId id="2147483745" r:id="rId9"/>
    <p:sldLayoutId id="2147483744" r:id="rId10"/>
    <p:sldLayoutId id="2147483743" r:id="rId11"/>
    <p:sldLayoutId id="2147483758" r:id="rId12"/>
    <p:sldLayoutId id="2147483751" r:id="rId13"/>
    <p:sldLayoutId id="2147483752" r:id="rId14"/>
    <p:sldLayoutId id="2147483753" r:id="rId15"/>
    <p:sldLayoutId id="2147483754" r:id="rId16"/>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Georgia" pitchFamily="18" charset="0"/>
        </a:defRPr>
      </a:lvl2pPr>
      <a:lvl3pPr algn="l" rtl="0" eaLnBrk="0" fontAlgn="base" hangingPunct="0">
        <a:spcBef>
          <a:spcPct val="0"/>
        </a:spcBef>
        <a:spcAft>
          <a:spcPct val="0"/>
        </a:spcAft>
        <a:defRPr sz="4200">
          <a:solidFill>
            <a:srgbClr val="F9F9F9"/>
          </a:solidFill>
          <a:latin typeface="Georgia" pitchFamily="18" charset="0"/>
        </a:defRPr>
      </a:lvl3pPr>
      <a:lvl4pPr algn="l" rtl="0" eaLnBrk="0" fontAlgn="base" hangingPunct="0">
        <a:spcBef>
          <a:spcPct val="0"/>
        </a:spcBef>
        <a:spcAft>
          <a:spcPct val="0"/>
        </a:spcAft>
        <a:defRPr sz="4200">
          <a:solidFill>
            <a:srgbClr val="F9F9F9"/>
          </a:solidFill>
          <a:latin typeface="Georgia" pitchFamily="18" charset="0"/>
        </a:defRPr>
      </a:lvl4pPr>
      <a:lvl5pPr algn="l" rtl="0" eaLnBrk="0" fontAlgn="base" hangingPunct="0">
        <a:spcBef>
          <a:spcPct val="0"/>
        </a:spcBef>
        <a:spcAft>
          <a:spcPct val="0"/>
        </a:spcAft>
        <a:defRPr sz="4200">
          <a:solidFill>
            <a:srgbClr val="F9F9F9"/>
          </a:solidFill>
          <a:latin typeface="Georgia" pitchFamily="18" charset="0"/>
        </a:defRPr>
      </a:lvl5pPr>
      <a:lvl6pPr marL="457200" algn="l" rtl="0" fontAlgn="base">
        <a:spcBef>
          <a:spcPct val="0"/>
        </a:spcBef>
        <a:spcAft>
          <a:spcPct val="0"/>
        </a:spcAft>
        <a:defRPr sz="4200">
          <a:solidFill>
            <a:srgbClr val="F9F9F9"/>
          </a:solidFill>
          <a:latin typeface="Georgia" pitchFamily="18" charset="0"/>
        </a:defRPr>
      </a:lvl6pPr>
      <a:lvl7pPr marL="914400" algn="l" rtl="0" fontAlgn="base">
        <a:spcBef>
          <a:spcPct val="0"/>
        </a:spcBef>
        <a:spcAft>
          <a:spcPct val="0"/>
        </a:spcAft>
        <a:defRPr sz="4200">
          <a:solidFill>
            <a:srgbClr val="F9F9F9"/>
          </a:solidFill>
          <a:latin typeface="Georgia" pitchFamily="18" charset="0"/>
        </a:defRPr>
      </a:lvl7pPr>
      <a:lvl8pPr marL="1371600" algn="l" rtl="0" fontAlgn="base">
        <a:spcBef>
          <a:spcPct val="0"/>
        </a:spcBef>
        <a:spcAft>
          <a:spcPct val="0"/>
        </a:spcAft>
        <a:defRPr sz="4200">
          <a:solidFill>
            <a:srgbClr val="F9F9F9"/>
          </a:solidFill>
          <a:latin typeface="Georgia" pitchFamily="18" charset="0"/>
        </a:defRPr>
      </a:lvl8pPr>
      <a:lvl9pPr marL="1828800" algn="l" rtl="0" fontAlgn="base">
        <a:spcBef>
          <a:spcPct val="0"/>
        </a:spcBef>
        <a:spcAft>
          <a:spcPct val="0"/>
        </a:spcAft>
        <a:defRPr sz="4200">
          <a:solidFill>
            <a:srgbClr val="F9F9F9"/>
          </a:solidFill>
          <a:latin typeface="Georg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law.umkc.edu/faculty/projects/ftrials/salem/SALEM.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history.sandiego.edu/gen/filmnotes/images3/crucible1.jp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algn="ctr"/>
            <a:r>
              <a:rPr lang="en-US" b="1"/>
              <a:t>Puritanism</a:t>
            </a:r>
            <a:br>
              <a:rPr lang="en-US" b="1"/>
            </a:br>
            <a:r>
              <a:rPr lang="en-US" b="1"/>
              <a:t>(Age of FAITH)</a:t>
            </a:r>
          </a:p>
        </p:txBody>
      </p:sp>
      <p:sp>
        <p:nvSpPr>
          <p:cNvPr id="30723" name="Rectangle 3"/>
          <p:cNvSpPr>
            <a:spLocks noGrp="1" noChangeArrowheads="1"/>
          </p:cNvSpPr>
          <p:nvPr>
            <p:ph type="subTitle" idx="1"/>
          </p:nvPr>
        </p:nvSpPr>
        <p:spPr/>
        <p:txBody>
          <a:bodyPr/>
          <a:lstStyle/>
          <a:p>
            <a:pPr algn="ctr"/>
            <a:r>
              <a:rPr lang="en-US" b="1"/>
              <a:t>The 2</a:t>
            </a:r>
            <a:r>
              <a:rPr lang="en-US" b="1" baseline="30000"/>
              <a:t>nd</a:t>
            </a:r>
            <a:r>
              <a:rPr lang="en-US" b="1"/>
              <a:t> Literary Movement</a:t>
            </a:r>
          </a:p>
          <a:p>
            <a:pPr algn="ctr"/>
            <a:r>
              <a:rPr lang="en-US" b="1"/>
              <a:t>1500-1700</a:t>
            </a:r>
          </a:p>
          <a:p>
            <a:pPr algn="ctr"/>
            <a:r>
              <a:rPr lang="en-US" b="1"/>
              <a:t>(approximate dates)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14478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3074" name="Rectangle 2"/>
          <p:cNvSpPr>
            <a:spLocks noGrp="1" noChangeArrowheads="1"/>
          </p:cNvSpPr>
          <p:nvPr>
            <p:ph type="title"/>
          </p:nvPr>
        </p:nvSpPr>
        <p:spPr>
          <a:xfrm>
            <a:off x="455613" y="53975"/>
            <a:ext cx="8307387" cy="1470025"/>
          </a:xfrm>
        </p:spPr>
        <p:txBody>
          <a:bodyPr/>
          <a:lstStyle/>
          <a:p>
            <a:pPr>
              <a:defRPr/>
            </a:pPr>
            <a:r>
              <a:rPr sz="6000">
                <a:latin typeface="Script MT Bold" pitchFamily="66" charset="0"/>
              </a:rPr>
              <a:t>Who were these Puritans?</a:t>
            </a:r>
          </a:p>
        </p:txBody>
      </p:sp>
      <p:sp>
        <p:nvSpPr>
          <p:cNvPr id="7172" name="Rectangle 3"/>
          <p:cNvSpPr>
            <a:spLocks noGrp="1" noChangeArrowheads="1"/>
          </p:cNvSpPr>
          <p:nvPr>
            <p:ph type="body" idx="1"/>
          </p:nvPr>
        </p:nvSpPr>
        <p:spPr>
          <a:xfrm>
            <a:off x="152400" y="1524000"/>
            <a:ext cx="4038600" cy="5181600"/>
          </a:xfrm>
        </p:spPr>
        <p:txBody>
          <a:bodyPr/>
          <a:lstStyle/>
          <a:p>
            <a:pPr>
              <a:buFontTx/>
              <a:buNone/>
            </a:pPr>
            <a:r>
              <a:rPr lang="en-US" i="1" smtClean="0"/>
              <a:t>Puritan</a:t>
            </a:r>
            <a:r>
              <a:rPr lang="en-US" smtClean="0"/>
              <a:t> is a broad</a:t>
            </a:r>
          </a:p>
          <a:p>
            <a:pPr>
              <a:buFontTx/>
              <a:buNone/>
            </a:pPr>
            <a:r>
              <a:rPr lang="en-US" smtClean="0"/>
              <a:t>term referring to a </a:t>
            </a:r>
          </a:p>
          <a:p>
            <a:pPr>
              <a:buFontTx/>
              <a:buNone/>
            </a:pPr>
            <a:r>
              <a:rPr lang="en-US" smtClean="0"/>
              <a:t>number of Protestant </a:t>
            </a:r>
          </a:p>
          <a:p>
            <a:pPr>
              <a:buFontTx/>
              <a:buNone/>
            </a:pPr>
            <a:r>
              <a:rPr lang="en-US" smtClean="0"/>
              <a:t>groups who sought </a:t>
            </a:r>
          </a:p>
          <a:p>
            <a:pPr>
              <a:buFontTx/>
              <a:buNone/>
            </a:pPr>
            <a:r>
              <a:rPr lang="en-US" smtClean="0"/>
              <a:t>to “purify” the Church </a:t>
            </a:r>
          </a:p>
          <a:p>
            <a:pPr>
              <a:buFontTx/>
              <a:buNone/>
            </a:pPr>
            <a:r>
              <a:rPr lang="en-US" smtClean="0"/>
              <a:t>of England which </a:t>
            </a:r>
          </a:p>
          <a:p>
            <a:pPr>
              <a:buFontTx/>
              <a:buNone/>
            </a:pPr>
            <a:r>
              <a:rPr lang="en-US" smtClean="0"/>
              <a:t>had been closely </a:t>
            </a:r>
          </a:p>
          <a:p>
            <a:pPr>
              <a:buFontTx/>
              <a:buNone/>
            </a:pPr>
            <a:r>
              <a:rPr lang="en-US" smtClean="0"/>
              <a:t>connected to </a:t>
            </a:r>
          </a:p>
          <a:p>
            <a:pPr>
              <a:buFontTx/>
              <a:buNone/>
            </a:pPr>
            <a:r>
              <a:rPr lang="en-US" smtClean="0"/>
              <a:t>its government.</a:t>
            </a:r>
          </a:p>
          <a:p>
            <a:pPr>
              <a:buFontTx/>
              <a:buNone/>
            </a:pPr>
            <a:endParaRPr lang="en-US" smtClean="0"/>
          </a:p>
        </p:txBody>
      </p:sp>
      <p:pic>
        <p:nvPicPr>
          <p:cNvPr id="7173" name="Picture 8" descr="puremb"/>
          <p:cNvPicPr>
            <a:picLocks noChangeAspect="1" noChangeArrowheads="1"/>
          </p:cNvPicPr>
          <p:nvPr/>
        </p:nvPicPr>
        <p:blipFill>
          <a:blip r:embed="rId2" cstate="print"/>
          <a:srcRect l="6398" r="27788"/>
          <a:stretch>
            <a:fillRect/>
          </a:stretch>
        </p:blipFill>
        <p:spPr bwMode="auto">
          <a:xfrm>
            <a:off x="4202113" y="1447800"/>
            <a:ext cx="4941887"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52400" y="1874838"/>
            <a:ext cx="4038600" cy="4373562"/>
          </a:xfrm>
        </p:spPr>
        <p:txBody>
          <a:bodyPr/>
          <a:lstStyle/>
          <a:p>
            <a:pPr>
              <a:buFontTx/>
              <a:buNone/>
            </a:pPr>
            <a:r>
              <a:rPr lang="en-US" smtClean="0"/>
              <a:t>Puritans wished to </a:t>
            </a:r>
          </a:p>
          <a:p>
            <a:pPr>
              <a:buFontTx/>
              <a:buNone/>
            </a:pPr>
            <a:r>
              <a:rPr lang="en-US" smtClean="0"/>
              <a:t>return to a simpler </a:t>
            </a:r>
          </a:p>
          <a:p>
            <a:pPr>
              <a:buFontTx/>
              <a:buNone/>
            </a:pPr>
            <a:r>
              <a:rPr lang="en-US" smtClean="0"/>
              <a:t>form of worship and </a:t>
            </a:r>
          </a:p>
          <a:p>
            <a:pPr>
              <a:buFontTx/>
              <a:buNone/>
            </a:pPr>
            <a:r>
              <a:rPr lang="en-US" smtClean="0"/>
              <a:t>church organization </a:t>
            </a:r>
          </a:p>
          <a:p>
            <a:pPr>
              <a:buFontTx/>
              <a:buNone/>
            </a:pPr>
            <a:r>
              <a:rPr lang="en-US" smtClean="0"/>
              <a:t>described in the New </a:t>
            </a:r>
          </a:p>
          <a:p>
            <a:pPr>
              <a:buFontTx/>
              <a:buNone/>
            </a:pPr>
            <a:r>
              <a:rPr lang="en-US" smtClean="0"/>
              <a:t>Testament.</a:t>
            </a:r>
          </a:p>
          <a:p>
            <a:endParaRPr lang="en-US" smtClean="0"/>
          </a:p>
        </p:txBody>
      </p:sp>
      <p:sp>
        <p:nvSpPr>
          <p:cNvPr id="8195" name="Rectangle 5"/>
          <p:cNvSpPr>
            <a:spLocks noChangeArrowheads="1"/>
          </p:cNvSpPr>
          <p:nvPr/>
        </p:nvSpPr>
        <p:spPr bwMode="auto">
          <a:xfrm>
            <a:off x="0" y="0"/>
            <a:ext cx="9144000" cy="15240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8196" name="Rectangle 6"/>
          <p:cNvSpPr>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a:r>
              <a:rPr lang="en-US" sz="6000">
                <a:solidFill>
                  <a:schemeClr val="tx2"/>
                </a:solidFill>
                <a:latin typeface="Script MT Bold" pitchFamily="66" charset="0"/>
              </a:rPr>
              <a:t>Who were these Puritans?</a:t>
            </a:r>
          </a:p>
        </p:txBody>
      </p:sp>
      <p:pic>
        <p:nvPicPr>
          <p:cNvPr id="8197" name="Picture 9" descr="A Puritan"/>
          <p:cNvPicPr>
            <a:picLocks noChangeAspect="1" noChangeArrowheads="1"/>
          </p:cNvPicPr>
          <p:nvPr/>
        </p:nvPicPr>
        <p:blipFill>
          <a:blip r:embed="rId2" cstate="print"/>
          <a:srcRect/>
          <a:stretch>
            <a:fillRect/>
          </a:stretch>
        </p:blipFill>
        <p:spPr bwMode="auto">
          <a:xfrm>
            <a:off x="4886325" y="1524000"/>
            <a:ext cx="425767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idx="1"/>
          </p:nvPr>
        </p:nvSpPr>
        <p:spPr/>
        <p:txBody>
          <a:bodyPr>
            <a:normAutofit/>
          </a:bodyPr>
          <a:lstStyle/>
          <a:p>
            <a:pPr eaLnBrk="1" hangingPunct="1">
              <a:defRPr/>
            </a:pPr>
            <a:r>
              <a:rPr lang="en-US" sz="2800" dirty="0" smtClean="0"/>
              <a:t>They wanted to reform their national church by eliminating every shred of Catholic influence </a:t>
            </a:r>
          </a:p>
          <a:p>
            <a:pPr eaLnBrk="1" hangingPunct="1">
              <a:defRPr/>
            </a:pPr>
            <a:r>
              <a:rPr lang="en-US" sz="2800" dirty="0" smtClean="0"/>
              <a:t>Their attempt to “purify” the Church of England and their own lives was based on the teachings of John Calvin </a:t>
            </a:r>
          </a:p>
          <a:p>
            <a:pPr eaLnBrk="1" hangingPunct="1">
              <a:defRPr/>
            </a:pPr>
            <a:r>
              <a:rPr lang="en-US" sz="2800" dirty="0" smtClean="0"/>
              <a:t>Left for the new world in 1620 to escape religious persecution and established the Massachusetts Bay Colony.</a:t>
            </a:r>
          </a:p>
          <a:p>
            <a:pPr marL="274320" indent="-274320" eaLnBrk="1" fontAlgn="auto" hangingPunct="1">
              <a:lnSpc>
                <a:spcPct val="90000"/>
              </a:lnSpc>
              <a:spcAft>
                <a:spcPts val="0"/>
              </a:spcAft>
              <a:buFont typeface="Wingdings 2"/>
              <a:buChar char=""/>
              <a:defRPr/>
            </a:pPr>
            <a:endParaRPr lang="en-US" sz="2800" dirty="0">
              <a:solidFill>
                <a:schemeClr val="bg1"/>
              </a:solidFill>
              <a:effectLst>
                <a:outerShdw blurRad="38100" dist="38100" dir="2700000" algn="tl">
                  <a:srgbClr val="808080"/>
                </a:outerShdw>
              </a:effectLst>
              <a:latin typeface="Sydney" pitchFamily="2" charset="0"/>
            </a:endParaRPr>
          </a:p>
        </p:txBody>
      </p:sp>
      <p:sp>
        <p:nvSpPr>
          <p:cNvPr id="5123" name="Rectangle 3"/>
          <p:cNvSpPr>
            <a:spLocks noGrp="1" noChangeArrowheads="1"/>
          </p:cNvSpPr>
          <p:nvPr>
            <p:ph type="title"/>
          </p:nvPr>
        </p:nvSpPr>
        <p:spPr/>
        <p:txBody>
          <a:bodyPr/>
          <a:lstStyle/>
          <a:p>
            <a:pPr eaLnBrk="1" fontAlgn="auto" hangingPunct="1">
              <a:spcAft>
                <a:spcPts val="0"/>
              </a:spcAft>
              <a:defRPr/>
            </a:pPr>
            <a:r>
              <a:rPr b="1">
                <a:solidFill>
                  <a:schemeClr val="tx1"/>
                </a:solidFill>
                <a:effectLst>
                  <a:outerShdw blurRad="38100" dist="38100" dir="2700000" algn="tl">
                    <a:srgbClr val="808080"/>
                  </a:outerShdw>
                </a:effectLst>
              </a:rPr>
              <a:t>Who were the </a:t>
            </a:r>
            <a:r>
              <a:rPr b="1" smtClean="0">
                <a:solidFill>
                  <a:schemeClr val="tx1"/>
                </a:solidFill>
                <a:effectLst>
                  <a:outerShdw blurRad="38100" dist="38100" dir="2700000" algn="tl">
                    <a:srgbClr val="808080"/>
                  </a:outerShdw>
                </a:effectLst>
              </a:rPr>
              <a:t>Puritans Cont…</a:t>
            </a:r>
            <a:endParaRPr b="1">
              <a:solidFill>
                <a:schemeClr val="tx1"/>
              </a:solidFill>
              <a:effectLst>
                <a:outerShdw blurRad="38100" dist="38100" dir="2700000" algn="tl">
                  <a:srgbClr val="80808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ctrTitle"/>
          </p:nvPr>
        </p:nvSpPr>
        <p:spPr bwMode="auto">
          <a:noFill/>
          <a:ln w="9525"/>
        </p:spPr>
        <p:txBody>
          <a:bodyPr wrap="square" lIns="91440" tIns="45720" rIns="91440" bIns="45720" numCol="1" compatLnSpc="1">
            <a:prstTxWarp prst="textNoShape">
              <a:avLst/>
            </a:prstTxWarp>
          </a:bodyPr>
          <a:lstStyle/>
          <a:p>
            <a:r>
              <a:rPr sz="6300" smtClean="0">
                <a:ln>
                  <a:noFill/>
                </a:ln>
                <a:solidFill>
                  <a:schemeClr val="bg1"/>
                </a:solidFill>
                <a:effectLst/>
                <a:latin typeface="EngrvrsOldEng Bd BT" pitchFamily="66" charset="0"/>
              </a:rPr>
              <a:t>Puritan Culture</a:t>
            </a:r>
          </a:p>
        </p:txBody>
      </p:sp>
      <p:sp>
        <p:nvSpPr>
          <p:cNvPr id="61443" name="Rectangle 3"/>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ctrTitle"/>
          </p:nvPr>
        </p:nvSpPr>
        <p:spPr bwMode="auto">
          <a:xfrm>
            <a:off x="685800" y="1219200"/>
            <a:ext cx="7772400" cy="1543050"/>
          </a:xfrm>
          <a:noFill/>
          <a:ln w="9525"/>
        </p:spPr>
        <p:txBody>
          <a:bodyPr wrap="square" lIns="91440" tIns="45720" rIns="91440" bIns="45720" numCol="1" compatLnSpc="1">
            <a:prstTxWarp prst="textNoShape">
              <a:avLst/>
            </a:prstTxWarp>
          </a:bodyPr>
          <a:lstStyle/>
          <a:p>
            <a:r>
              <a:rPr smtClean="0">
                <a:ln>
                  <a:noFill/>
                </a:ln>
                <a:solidFill>
                  <a:schemeClr val="bg1"/>
                </a:solidFill>
                <a:effectLst/>
              </a:rPr>
              <a:t>Quote of the week from </a:t>
            </a:r>
            <a:r>
              <a:rPr u="sng" smtClean="0">
                <a:ln>
                  <a:noFill/>
                </a:ln>
                <a:solidFill>
                  <a:schemeClr val="bg1"/>
                </a:solidFill>
                <a:effectLst/>
              </a:rPr>
              <a:t>Puritansermons.com:</a:t>
            </a:r>
          </a:p>
        </p:txBody>
      </p:sp>
      <p:sp>
        <p:nvSpPr>
          <p:cNvPr id="62467" name="Rectangle 3"/>
          <p:cNvSpPr>
            <a:spLocks noGrp="1"/>
          </p:cNvSpPr>
          <p:nvPr>
            <p:ph type="subTitle" idx="1"/>
          </p:nvPr>
        </p:nvSpPr>
        <p:spPr/>
        <p:txBody>
          <a:bodyPr/>
          <a:lstStyle/>
          <a:p>
            <a:r>
              <a:rPr lang="en-US" sz="3900" smtClean="0">
                <a:solidFill>
                  <a:schemeClr val="bg1"/>
                </a:solidFill>
                <a:latin typeface="EngrvrsOldEng Bd BT" pitchFamily="66" charset="0"/>
              </a:rPr>
              <a:t>"Sin in a wicked man is like poison in a serpent; it is in its natural place."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endParaRPr sz="4600" smtClean="0">
              <a:ln>
                <a:noFill/>
              </a:ln>
              <a:effectLst/>
              <a:latin typeface="EngrvrsOldEng Bd BT" pitchFamily="66" charset="0"/>
            </a:endParaRPr>
          </a:p>
        </p:txBody>
      </p:sp>
      <p:sp>
        <p:nvSpPr>
          <p:cNvPr id="63491" name="Rectangle 3"/>
          <p:cNvSpPr>
            <a:spLocks noGrp="1"/>
          </p:cNvSpPr>
          <p:nvPr>
            <p:ph type="body" sz="half" idx="1"/>
          </p:nvPr>
        </p:nvSpPr>
        <p:spPr>
          <a:xfrm>
            <a:off x="304800" y="1143000"/>
            <a:ext cx="4038600" cy="4525963"/>
          </a:xfrm>
        </p:spPr>
        <p:txBody>
          <a:bodyPr/>
          <a:lstStyle/>
          <a:p>
            <a:pPr>
              <a:lnSpc>
                <a:spcPct val="90000"/>
              </a:lnSpc>
              <a:buFont typeface="Wingdings 2" pitchFamily="18" charset="2"/>
              <a:buNone/>
            </a:pPr>
            <a:r>
              <a:rPr lang="en-US" sz="2200" smtClean="0">
                <a:solidFill>
                  <a:schemeClr val="bg1"/>
                </a:solidFill>
                <a:latin typeface="EngrvrsOldEng Bd BT" pitchFamily="66" charset="0"/>
              </a:rPr>
              <a:t>Cotton Mather</a:t>
            </a:r>
            <a:r>
              <a:rPr lang="en-US" sz="1800" smtClean="0">
                <a:solidFill>
                  <a:schemeClr val="bg1"/>
                </a:solidFill>
              </a:rPr>
              <a:t> (1663-1728)</a:t>
            </a:r>
          </a:p>
          <a:p>
            <a:pPr>
              <a:lnSpc>
                <a:spcPct val="90000"/>
              </a:lnSpc>
            </a:pPr>
            <a:endParaRPr lang="en-US" sz="1800" smtClean="0">
              <a:solidFill>
                <a:schemeClr val="bg1"/>
              </a:solidFill>
            </a:endParaRPr>
          </a:p>
          <a:p>
            <a:pPr>
              <a:lnSpc>
                <a:spcPct val="90000"/>
              </a:lnSpc>
            </a:pPr>
            <a:endParaRPr lang="en-US" sz="1800" smtClean="0">
              <a:solidFill>
                <a:schemeClr val="bg1"/>
              </a:solidFill>
            </a:endParaRPr>
          </a:p>
          <a:p>
            <a:pPr>
              <a:lnSpc>
                <a:spcPct val="90000"/>
              </a:lnSpc>
            </a:pPr>
            <a:r>
              <a:rPr lang="en-US" sz="1800" smtClean="0">
                <a:solidFill>
                  <a:schemeClr val="bg1"/>
                </a:solidFill>
              </a:rPr>
              <a:t>Promoted inoculation against a small pox epidemic in 1721</a:t>
            </a:r>
          </a:p>
          <a:p>
            <a:pPr>
              <a:lnSpc>
                <a:spcPct val="90000"/>
              </a:lnSpc>
            </a:pPr>
            <a:r>
              <a:rPr lang="en-US" sz="1800" smtClean="0">
                <a:solidFill>
                  <a:schemeClr val="bg1"/>
                </a:solidFill>
              </a:rPr>
              <a:t>Many refused to get inoculated because they believed they were interfering with God’s plan for them and possibly cheating death</a:t>
            </a:r>
          </a:p>
          <a:p>
            <a:pPr>
              <a:lnSpc>
                <a:spcPct val="90000"/>
              </a:lnSpc>
            </a:pPr>
            <a:r>
              <a:rPr lang="en-US" sz="1800" smtClean="0">
                <a:solidFill>
                  <a:schemeClr val="bg1"/>
                </a:solidFill>
              </a:rPr>
              <a:t>When many who had been inoculated died anyway, it became a non-issue for most</a:t>
            </a:r>
          </a:p>
          <a:p>
            <a:pPr>
              <a:lnSpc>
                <a:spcPct val="90000"/>
              </a:lnSpc>
            </a:pPr>
            <a:endParaRPr lang="en-US" sz="1800" smtClean="0">
              <a:solidFill>
                <a:schemeClr val="bg1"/>
              </a:solidFill>
            </a:endParaRPr>
          </a:p>
          <a:p>
            <a:pPr>
              <a:lnSpc>
                <a:spcPct val="90000"/>
              </a:lnSpc>
            </a:pPr>
            <a:endParaRPr lang="en-US" sz="1800" smtClean="0"/>
          </a:p>
        </p:txBody>
      </p:sp>
      <p:pic>
        <p:nvPicPr>
          <p:cNvPr id="63492" name="Picture 4" descr="Cotton Mather #2"/>
          <p:cNvPicPr>
            <a:picLocks noGrp="1" noChangeAspect="1" noChangeArrowheads="1"/>
          </p:cNvPicPr>
          <p:nvPr>
            <p:ph sz="half" idx="2"/>
          </p:nvPr>
        </p:nvPicPr>
        <p:blipFill>
          <a:blip r:embed="rId3" cstate="print"/>
          <a:srcRect/>
          <a:stretch>
            <a:fillRect/>
          </a:stretch>
        </p:blipFill>
        <p:spPr>
          <a:xfrm>
            <a:off x="4440238" y="1143000"/>
            <a:ext cx="4302125" cy="52578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xfrm>
            <a:off x="762000" y="152400"/>
            <a:ext cx="7772400" cy="1143000"/>
          </a:xfrm>
          <a:noFill/>
          <a:ln w="9525"/>
        </p:spPr>
        <p:txBody>
          <a:bodyPr wrap="square" lIns="91440" tIns="45720" rIns="91440" bIns="45720" numCol="1" compatLnSpc="1">
            <a:prstTxWarp prst="textNoShape">
              <a:avLst/>
            </a:prstTxWarp>
          </a:bodyPr>
          <a:lstStyle/>
          <a:p>
            <a:r>
              <a:rPr sz="5000" smtClean="0">
                <a:ln>
                  <a:noFill/>
                </a:ln>
                <a:solidFill>
                  <a:schemeClr val="bg1"/>
                </a:solidFill>
                <a:effectLst/>
                <a:latin typeface="EngrvrsOldEng Bd BT" pitchFamily="66" charset="0"/>
              </a:rPr>
              <a:t>John Winthrop</a:t>
            </a:r>
          </a:p>
        </p:txBody>
      </p:sp>
      <p:pic>
        <p:nvPicPr>
          <p:cNvPr id="65539" name="Picture 3" descr="John Winthrop"/>
          <p:cNvPicPr>
            <a:picLocks noGrp="1" noChangeAspect="1" noChangeArrowheads="1"/>
          </p:cNvPicPr>
          <p:nvPr>
            <p:ph idx="1"/>
          </p:nvPr>
        </p:nvPicPr>
        <p:blipFill>
          <a:blip r:embed="rId2" cstate="print"/>
          <a:srcRect/>
          <a:stretch>
            <a:fillRect/>
          </a:stretch>
        </p:blipFill>
        <p:spPr>
          <a:xfrm>
            <a:off x="2362200" y="1295400"/>
            <a:ext cx="4414838" cy="53340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a:t>-from a sermon preached on the way to the New World, spring 1630, by John Winthrop</a:t>
            </a:r>
          </a:p>
        </p:txBody>
      </p:sp>
      <p:sp>
        <p:nvSpPr>
          <p:cNvPr id="8195" name="Rectangle 3"/>
          <p:cNvSpPr>
            <a:spLocks noGrp="1" noChangeArrowheads="1"/>
          </p:cNvSpPr>
          <p:nvPr>
            <p:ph type="body" idx="1"/>
          </p:nvPr>
        </p:nvSpPr>
        <p:spPr/>
        <p:txBody>
          <a:bodyPr/>
          <a:lstStyle/>
          <a:p>
            <a:pPr>
              <a:buFont typeface="Wingdings" pitchFamily="2" charset="2"/>
              <a:buNone/>
            </a:pPr>
            <a:r>
              <a:rPr lang="en-US" sz="2400" i="1"/>
              <a:t>“For we must consider that we shall be as a city upon a hill, the eyes of all people are upon us.  So that if we shall deal falsely with our God in this work we have undertaken, and so cause Him to withdraw His present help from us, we shall be made a story and a by-word through the world:  we shall open the mouths of enemies to speak evil of the ways of God and all professors for God’s sake; we shall shame the faces of many of God’s worthy servants, and cause their prayers to be turned into curses upon us, till we be consumed out of the good land whither we are going.”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endParaRPr smtClean="0">
              <a:ln>
                <a:noFill/>
              </a:ln>
              <a:effectLst/>
            </a:endParaRPr>
          </a:p>
        </p:txBody>
      </p:sp>
      <p:sp>
        <p:nvSpPr>
          <p:cNvPr id="66563" name="Rectangle 3"/>
          <p:cNvSpPr>
            <a:spLocks noGrp="1"/>
          </p:cNvSpPr>
          <p:nvPr>
            <p:ph type="body" sz="half" idx="2"/>
          </p:nvPr>
        </p:nvSpPr>
        <p:spPr/>
        <p:txBody>
          <a:bodyPr/>
          <a:lstStyle/>
          <a:p>
            <a:r>
              <a:rPr lang="en-US" sz="2200" smtClean="0">
                <a:solidFill>
                  <a:schemeClr val="bg1"/>
                </a:solidFill>
              </a:rPr>
              <a:t>A Puritan primer first published in 1672</a:t>
            </a:r>
          </a:p>
          <a:p>
            <a:r>
              <a:rPr lang="en-US" sz="2200" smtClean="0">
                <a:solidFill>
                  <a:schemeClr val="bg1"/>
                </a:solidFill>
              </a:rPr>
              <a:t>Described as leading its “readers through a gallery of death-bed scenes”</a:t>
            </a:r>
          </a:p>
        </p:txBody>
      </p:sp>
      <p:pic>
        <p:nvPicPr>
          <p:cNvPr id="66564" name="Picture 4" descr="Puritan Primer"/>
          <p:cNvPicPr>
            <a:picLocks noGrp="1" noChangeAspect="1" noChangeArrowheads="1"/>
          </p:cNvPicPr>
          <p:nvPr>
            <p:ph sz="half" idx="1"/>
          </p:nvPr>
        </p:nvPicPr>
        <p:blipFill>
          <a:blip r:embed="rId2" cstate="print"/>
          <a:srcRect/>
          <a:stretch>
            <a:fillRect/>
          </a:stretch>
        </p:blipFill>
        <p:spPr>
          <a:xfrm>
            <a:off x="439738" y="152400"/>
            <a:ext cx="4051300" cy="65532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endParaRPr smtClean="0">
              <a:ln>
                <a:noFill/>
              </a:ln>
              <a:effectLst/>
            </a:endParaRPr>
          </a:p>
        </p:txBody>
      </p:sp>
      <p:sp>
        <p:nvSpPr>
          <p:cNvPr id="67587" name="Rectangle 3"/>
          <p:cNvSpPr>
            <a:spLocks noGrp="1"/>
          </p:cNvSpPr>
          <p:nvPr>
            <p:ph type="body" sz="half" idx="2"/>
          </p:nvPr>
        </p:nvSpPr>
        <p:spPr/>
        <p:txBody>
          <a:bodyPr/>
          <a:lstStyle/>
          <a:p>
            <a:endParaRPr lang="en-US" sz="2200" smtClean="0"/>
          </a:p>
          <a:p>
            <a:r>
              <a:rPr lang="en-US" sz="2200" smtClean="0">
                <a:solidFill>
                  <a:schemeClr val="bg1"/>
                </a:solidFill>
              </a:rPr>
              <a:t>A 1661 catechism</a:t>
            </a:r>
          </a:p>
          <a:p>
            <a:endParaRPr lang="en-US" sz="2200" smtClean="0">
              <a:solidFill>
                <a:schemeClr val="bg1"/>
              </a:solidFill>
            </a:endParaRPr>
          </a:p>
        </p:txBody>
      </p:sp>
      <p:pic>
        <p:nvPicPr>
          <p:cNvPr id="67588" name="Picture 4" descr="Catechism 1661"/>
          <p:cNvPicPr>
            <a:picLocks noGrp="1" noChangeAspect="1" noChangeArrowheads="1"/>
          </p:cNvPicPr>
          <p:nvPr>
            <p:ph sz="half" idx="1"/>
          </p:nvPr>
        </p:nvPicPr>
        <p:blipFill>
          <a:blip r:embed="rId2" cstate="print"/>
          <a:srcRect/>
          <a:stretch>
            <a:fillRect/>
          </a:stretch>
        </p:blipFill>
        <p:spPr>
          <a:xfrm>
            <a:off x="762000" y="304800"/>
            <a:ext cx="3270250" cy="624840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1200" dirty="0" smtClean="0"/>
          </a:p>
          <a:p>
            <a:r>
              <a:rPr lang="en-US" sz="2000" dirty="0" smtClean="0"/>
              <a:t> </a:t>
            </a:r>
            <a:r>
              <a:rPr lang="en-US" sz="2000" b="1" dirty="0" smtClean="0"/>
              <a:t>ELAALRL1 The student demonstrates comprehension by identifying evidence (i.e., examples of diction, imagery, point of view, figurative language, symbolism, plot events and main ideas) in a variety of texts representative of different genres (i.e., poetry, prose [short story, novel, essay, editorial, biography], and drama) and using this evidence as the basis for interpretation. </a:t>
            </a:r>
            <a:endParaRPr lang="en-US" sz="2000" dirty="0" smtClean="0"/>
          </a:p>
          <a:p>
            <a:endParaRPr lang="en-US" sz="2000" dirty="0" smtClean="0"/>
          </a:p>
          <a:p>
            <a:r>
              <a:rPr lang="en-US" sz="2000" b="1" dirty="0" smtClean="0"/>
              <a:t>ELAALRL3 The student deepens understanding of literary works by relating them to their contemporary context or historical background, as well as to works from other time periods</a:t>
            </a:r>
          </a:p>
          <a:p>
            <a:endParaRPr lang="en-US" sz="1200" b="1" dirty="0" smtClean="0"/>
          </a:p>
          <a:p>
            <a:r>
              <a:rPr lang="en-US" sz="1200" b="1" dirty="0" smtClean="0"/>
              <a:t>. </a:t>
            </a:r>
            <a:endParaRPr lang="en-US" sz="1200" dirty="0" smtClean="0"/>
          </a:p>
          <a:p>
            <a:endParaRPr lang="en-US" sz="1200" dirty="0" smtClean="0"/>
          </a:p>
          <a:p>
            <a:endParaRPr lang="en-US" sz="1200" dirty="0"/>
          </a:p>
        </p:txBody>
      </p:sp>
      <p:sp>
        <p:nvSpPr>
          <p:cNvPr id="3" name="Title 2"/>
          <p:cNvSpPr>
            <a:spLocks noGrp="1"/>
          </p:cNvSpPr>
          <p:nvPr>
            <p:ph type="title"/>
          </p:nvPr>
        </p:nvSpPr>
        <p:spPr/>
        <p:txBody>
          <a:bodyPr/>
          <a:lstStyle/>
          <a:p>
            <a:r>
              <a:rPr lang="en-US" dirty="0" smtClean="0"/>
              <a:t>Standards Covered: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a:xfrm>
            <a:off x="0" y="0"/>
            <a:ext cx="7772400" cy="1143000"/>
          </a:xfrm>
          <a:noFill/>
          <a:ln w="9525"/>
        </p:spPr>
        <p:txBody>
          <a:bodyPr wrap="square" lIns="91440" tIns="45720" rIns="91440" bIns="45720" numCol="1" compatLnSpc="1">
            <a:prstTxWarp prst="textNoShape">
              <a:avLst/>
            </a:prstTxWarp>
          </a:bodyPr>
          <a:lstStyle/>
          <a:p>
            <a:r>
              <a:rPr smtClean="0">
                <a:ln>
                  <a:noFill/>
                </a:ln>
                <a:solidFill>
                  <a:schemeClr val="bg1"/>
                </a:solidFill>
                <a:effectLst/>
                <a:latin typeface="EngrvrsOldEng Bd BT" pitchFamily="66" charset="0"/>
              </a:rPr>
              <a:t>Commemorative Death Rings</a:t>
            </a:r>
          </a:p>
        </p:txBody>
      </p:sp>
      <p:pic>
        <p:nvPicPr>
          <p:cNvPr id="69635" name="Picture 3" descr="Ring#1"/>
          <p:cNvPicPr>
            <a:picLocks noGrp="1" noChangeAspect="1" noChangeArrowheads="1"/>
          </p:cNvPicPr>
          <p:nvPr>
            <p:ph sz="half" idx="1"/>
          </p:nvPr>
        </p:nvPicPr>
        <p:blipFill>
          <a:blip r:embed="rId2" cstate="print"/>
          <a:srcRect/>
          <a:stretch>
            <a:fillRect/>
          </a:stretch>
        </p:blipFill>
        <p:spPr>
          <a:xfrm>
            <a:off x="304800" y="2276475"/>
            <a:ext cx="5181600" cy="2728913"/>
          </a:xfrm>
          <a:noFill/>
          <a:ln/>
        </p:spPr>
      </p:pic>
      <p:pic>
        <p:nvPicPr>
          <p:cNvPr id="69636" name="Picture 4" descr="Ring#2"/>
          <p:cNvPicPr>
            <a:picLocks noGrp="1" noChangeAspect="1" noChangeArrowheads="1"/>
          </p:cNvPicPr>
          <p:nvPr>
            <p:ph sz="half" idx="2"/>
          </p:nvPr>
        </p:nvPicPr>
        <p:blipFill>
          <a:blip r:embed="rId3" cstate="print"/>
          <a:srcRect/>
          <a:stretch>
            <a:fillRect/>
          </a:stretch>
        </p:blipFill>
        <p:spPr>
          <a:xfrm>
            <a:off x="6015038" y="1219200"/>
            <a:ext cx="2768600" cy="5410200"/>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Scan04-06-15 1050"/>
          <p:cNvPicPr>
            <a:picLocks noGrp="1" noChangeAspect="1" noChangeArrowheads="1"/>
          </p:cNvPicPr>
          <p:nvPr>
            <p:ph/>
          </p:nvPr>
        </p:nvPicPr>
        <p:blipFill>
          <a:blip r:embed="rId2" cstate="print"/>
          <a:srcRect/>
          <a:stretch>
            <a:fillRect/>
          </a:stretch>
        </p:blipFill>
        <p:spPr>
          <a:xfrm>
            <a:off x="1295400" y="917575"/>
            <a:ext cx="6400800" cy="50292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can04-06-15 1051"/>
          <p:cNvPicPr>
            <a:picLocks noGrp="1" noChangeAspect="1" noChangeArrowheads="1"/>
          </p:cNvPicPr>
          <p:nvPr>
            <p:ph/>
          </p:nvPr>
        </p:nvPicPr>
        <p:blipFill>
          <a:blip r:embed="rId2" cstate="print"/>
          <a:srcRect/>
          <a:stretch>
            <a:fillRect/>
          </a:stretch>
        </p:blipFill>
        <p:spPr>
          <a:xfrm>
            <a:off x="762000" y="649288"/>
            <a:ext cx="7620000" cy="5694362"/>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17526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10245" name="Rectangle 5"/>
          <p:cNvSpPr>
            <a:spLocks noGrp="1" noChangeArrowheads="1"/>
          </p:cNvSpPr>
          <p:nvPr>
            <p:ph type="title"/>
          </p:nvPr>
        </p:nvSpPr>
        <p:spPr/>
        <p:txBody>
          <a:bodyPr/>
          <a:lstStyle/>
          <a:p>
            <a:pPr>
              <a:defRPr/>
            </a:pPr>
            <a:r>
              <a:rPr sz="6000">
                <a:latin typeface="Script MT Bold" pitchFamily="66" charset="0"/>
              </a:rPr>
              <a:t>Leading Puritan Writers</a:t>
            </a:r>
          </a:p>
        </p:txBody>
      </p:sp>
      <p:sp>
        <p:nvSpPr>
          <p:cNvPr id="10244" name="Rectangle 8"/>
          <p:cNvSpPr>
            <a:spLocks noGrp="1" noChangeArrowheads="1"/>
          </p:cNvSpPr>
          <p:nvPr>
            <p:ph type="body" idx="1"/>
          </p:nvPr>
        </p:nvSpPr>
        <p:spPr>
          <a:xfrm>
            <a:off x="228600" y="1981200"/>
            <a:ext cx="4038600" cy="2057400"/>
          </a:xfrm>
          <a:noFill/>
        </p:spPr>
        <p:txBody>
          <a:bodyPr/>
          <a:lstStyle/>
          <a:p>
            <a:pPr>
              <a:lnSpc>
                <a:spcPct val="90000"/>
              </a:lnSpc>
              <a:buFontTx/>
              <a:buNone/>
            </a:pPr>
            <a:r>
              <a:rPr lang="en-US" sz="3600" smtClean="0"/>
              <a:t>Mary Rowlandson </a:t>
            </a:r>
          </a:p>
          <a:p>
            <a:pPr>
              <a:lnSpc>
                <a:spcPct val="90000"/>
              </a:lnSpc>
              <a:buFontTx/>
              <a:buNone/>
            </a:pPr>
            <a:r>
              <a:rPr lang="en-US" sz="3600" i="1" smtClean="0"/>
              <a:t>A Narrative of the </a:t>
            </a:r>
          </a:p>
          <a:p>
            <a:pPr>
              <a:lnSpc>
                <a:spcPct val="90000"/>
              </a:lnSpc>
              <a:buFontTx/>
              <a:buNone/>
            </a:pPr>
            <a:r>
              <a:rPr lang="en-US" sz="3600" i="1" smtClean="0"/>
              <a:t>Captivity</a:t>
            </a:r>
          </a:p>
          <a:p>
            <a:pPr>
              <a:lnSpc>
                <a:spcPct val="90000"/>
              </a:lnSpc>
            </a:pPr>
            <a:endParaRPr lang="en-US" sz="3600" i="1" smtClean="0"/>
          </a:p>
        </p:txBody>
      </p:sp>
      <p:pic>
        <p:nvPicPr>
          <p:cNvPr id="2" name="Picture 12" descr="Rowlandson, 1773"/>
          <p:cNvPicPr>
            <a:picLocks noChangeAspect="1" noChangeArrowheads="1"/>
          </p:cNvPicPr>
          <p:nvPr/>
        </p:nvPicPr>
        <p:blipFill>
          <a:blip r:embed="rId2" cstate="print"/>
          <a:srcRect/>
          <a:stretch>
            <a:fillRect/>
          </a:stretch>
        </p:blipFill>
        <p:spPr bwMode="auto">
          <a:xfrm>
            <a:off x="4648200" y="1752600"/>
            <a:ext cx="4495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0"/>
            <a:ext cx="9144000" cy="17526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4098" name="Rectangle 2"/>
          <p:cNvSpPr>
            <a:spLocks noGrp="1" noChangeArrowheads="1"/>
          </p:cNvSpPr>
          <p:nvPr>
            <p:ph type="title"/>
          </p:nvPr>
        </p:nvSpPr>
        <p:spPr/>
        <p:txBody>
          <a:bodyPr/>
          <a:lstStyle/>
          <a:p>
            <a:pPr>
              <a:defRPr/>
            </a:pPr>
            <a:r>
              <a:rPr sz="6000">
                <a:latin typeface="Script MT Bold" pitchFamily="66" charset="0"/>
              </a:rPr>
              <a:t>Leading Puritan Writers</a:t>
            </a:r>
          </a:p>
        </p:txBody>
      </p:sp>
      <p:sp>
        <p:nvSpPr>
          <p:cNvPr id="11268" name="Rectangle 3"/>
          <p:cNvSpPr>
            <a:spLocks noGrp="1" noChangeArrowheads="1"/>
          </p:cNvSpPr>
          <p:nvPr>
            <p:ph type="body" idx="1"/>
          </p:nvPr>
        </p:nvSpPr>
        <p:spPr>
          <a:xfrm>
            <a:off x="228600" y="2286000"/>
            <a:ext cx="3810000" cy="2209800"/>
          </a:xfrm>
        </p:spPr>
        <p:txBody>
          <a:bodyPr/>
          <a:lstStyle/>
          <a:p>
            <a:pPr>
              <a:lnSpc>
                <a:spcPct val="90000"/>
              </a:lnSpc>
              <a:buFontTx/>
              <a:buNone/>
            </a:pPr>
            <a:r>
              <a:rPr lang="en-US" sz="3600" smtClean="0"/>
              <a:t>William Bradford </a:t>
            </a:r>
          </a:p>
          <a:p>
            <a:pPr>
              <a:lnSpc>
                <a:spcPct val="90000"/>
              </a:lnSpc>
              <a:buFontTx/>
              <a:buNone/>
            </a:pPr>
            <a:r>
              <a:rPr lang="en-US" sz="3600" i="1" smtClean="0"/>
              <a:t>Of Plymouth </a:t>
            </a:r>
          </a:p>
          <a:p>
            <a:pPr>
              <a:lnSpc>
                <a:spcPct val="90000"/>
              </a:lnSpc>
              <a:buFontTx/>
              <a:buNone/>
            </a:pPr>
            <a:r>
              <a:rPr lang="en-US" sz="3600" i="1" smtClean="0"/>
              <a:t>Plantation</a:t>
            </a:r>
          </a:p>
          <a:p>
            <a:pPr>
              <a:lnSpc>
                <a:spcPct val="90000"/>
              </a:lnSpc>
              <a:buFontTx/>
              <a:buNone/>
            </a:pPr>
            <a:endParaRPr lang="en-US" sz="3600" i="1" smtClean="0"/>
          </a:p>
        </p:txBody>
      </p:sp>
      <p:pic>
        <p:nvPicPr>
          <p:cNvPr id="11269" name="Picture 6" descr="purlan"/>
          <p:cNvPicPr>
            <a:picLocks noChangeAspect="1" noChangeArrowheads="1"/>
          </p:cNvPicPr>
          <p:nvPr/>
        </p:nvPicPr>
        <p:blipFill>
          <a:blip r:embed="rId2" cstate="print"/>
          <a:srcRect/>
          <a:stretch>
            <a:fillRect/>
          </a:stretch>
        </p:blipFill>
        <p:spPr bwMode="auto">
          <a:xfrm>
            <a:off x="4191000" y="1752600"/>
            <a:ext cx="4953000" cy="5105400"/>
          </a:xfrm>
          <a:prstGeom prst="rect">
            <a:avLst/>
          </a:prstGeom>
          <a:noFill/>
          <a:ln w="9525">
            <a:noFill/>
            <a:miter lim="800000"/>
            <a:headEnd/>
            <a:tailEnd/>
          </a:ln>
        </p:spPr>
      </p:pic>
      <p:pic>
        <p:nvPicPr>
          <p:cNvPr id="11270" name="Picture 10" descr="williambradford"/>
          <p:cNvPicPr>
            <a:picLocks noChangeAspect="1" noChangeArrowheads="1"/>
          </p:cNvPicPr>
          <p:nvPr/>
        </p:nvPicPr>
        <p:blipFill>
          <a:blip r:embed="rId3" cstate="print"/>
          <a:srcRect/>
          <a:stretch>
            <a:fillRect/>
          </a:stretch>
        </p:blipFill>
        <p:spPr bwMode="auto">
          <a:xfrm>
            <a:off x="0" y="4846638"/>
            <a:ext cx="4191000" cy="201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byrd"/>
          <p:cNvPicPr>
            <a:picLocks noChangeAspect="1" noChangeArrowheads="1"/>
          </p:cNvPicPr>
          <p:nvPr/>
        </p:nvPicPr>
        <p:blipFill>
          <a:blip r:embed="rId2" cstate="print"/>
          <a:srcRect/>
          <a:stretch>
            <a:fillRect/>
          </a:stretch>
        </p:blipFill>
        <p:spPr bwMode="auto">
          <a:xfrm>
            <a:off x="5362575" y="1676400"/>
            <a:ext cx="3781425" cy="5181600"/>
          </a:xfrm>
          <a:prstGeom prst="rect">
            <a:avLst/>
          </a:prstGeom>
          <a:noFill/>
          <a:ln w="9525">
            <a:noFill/>
            <a:miter lim="800000"/>
            <a:headEnd/>
            <a:tailEnd/>
          </a:ln>
        </p:spPr>
      </p:pic>
      <p:sp>
        <p:nvSpPr>
          <p:cNvPr id="11266" name="Rectangle 2"/>
          <p:cNvSpPr>
            <a:spLocks noGrp="1" noChangeArrowheads="1"/>
          </p:cNvSpPr>
          <p:nvPr>
            <p:ph type="title"/>
          </p:nvPr>
        </p:nvSpPr>
        <p:spPr/>
        <p:txBody>
          <a:bodyPr/>
          <a:lstStyle/>
          <a:p>
            <a:pPr>
              <a:defRPr/>
            </a:pPr>
            <a:endParaRPr/>
          </a:p>
        </p:txBody>
      </p:sp>
      <p:sp>
        <p:nvSpPr>
          <p:cNvPr id="12292" name="Rectangle 6"/>
          <p:cNvSpPr>
            <a:spLocks noGrp="1" noChangeArrowheads="1"/>
          </p:cNvSpPr>
          <p:nvPr>
            <p:ph type="body" idx="1"/>
          </p:nvPr>
        </p:nvSpPr>
        <p:spPr>
          <a:xfrm>
            <a:off x="304800" y="1981200"/>
            <a:ext cx="4038600" cy="1981200"/>
          </a:xfrm>
          <a:noFill/>
        </p:spPr>
        <p:txBody>
          <a:bodyPr/>
          <a:lstStyle/>
          <a:p>
            <a:pPr>
              <a:lnSpc>
                <a:spcPct val="90000"/>
              </a:lnSpc>
              <a:buFontTx/>
              <a:buNone/>
            </a:pPr>
            <a:r>
              <a:rPr lang="en-US" sz="3600" smtClean="0"/>
              <a:t>William Byrd –</a:t>
            </a:r>
          </a:p>
          <a:p>
            <a:pPr>
              <a:lnSpc>
                <a:spcPct val="90000"/>
              </a:lnSpc>
              <a:buFontTx/>
              <a:buNone/>
            </a:pPr>
            <a:r>
              <a:rPr lang="en-US" sz="3600" i="1" smtClean="0"/>
              <a:t>The History of the </a:t>
            </a:r>
          </a:p>
          <a:p>
            <a:pPr>
              <a:lnSpc>
                <a:spcPct val="90000"/>
              </a:lnSpc>
              <a:buFontTx/>
              <a:buNone/>
            </a:pPr>
            <a:r>
              <a:rPr lang="en-US" sz="3600" i="1" smtClean="0"/>
              <a:t>Dividing Line</a:t>
            </a:r>
          </a:p>
        </p:txBody>
      </p:sp>
      <p:sp>
        <p:nvSpPr>
          <p:cNvPr id="12293" name="Rectangle 7"/>
          <p:cNvSpPr>
            <a:spLocks noChangeArrowheads="1"/>
          </p:cNvSpPr>
          <p:nvPr/>
        </p:nvSpPr>
        <p:spPr bwMode="auto">
          <a:xfrm>
            <a:off x="0" y="0"/>
            <a:ext cx="9144000" cy="17526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12294"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6000">
                <a:solidFill>
                  <a:schemeClr val="tx2"/>
                </a:solidFill>
                <a:latin typeface="Script MT Bold" pitchFamily="66" charset="0"/>
              </a:rPr>
              <a:t>Leading Puritan Writers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2179638"/>
            <a:ext cx="4495800" cy="4602162"/>
          </a:xfrm>
        </p:spPr>
        <p:txBody>
          <a:bodyPr/>
          <a:lstStyle/>
          <a:p>
            <a:r>
              <a:rPr lang="en-US" smtClean="0"/>
              <a:t>Olaudah Equiano – </a:t>
            </a:r>
          </a:p>
          <a:p>
            <a:pPr>
              <a:buFontTx/>
              <a:buNone/>
            </a:pPr>
            <a:r>
              <a:rPr lang="en-US" i="1" smtClean="0"/>
              <a:t>The Interesting </a:t>
            </a:r>
          </a:p>
          <a:p>
            <a:pPr>
              <a:buFontTx/>
              <a:buNone/>
            </a:pPr>
            <a:r>
              <a:rPr lang="en-US" i="1" smtClean="0"/>
              <a:t>Narrative of the </a:t>
            </a:r>
          </a:p>
          <a:p>
            <a:pPr>
              <a:buFontTx/>
              <a:buNone/>
            </a:pPr>
            <a:r>
              <a:rPr lang="en-US" i="1" smtClean="0"/>
              <a:t>Life of Olaudah </a:t>
            </a:r>
          </a:p>
          <a:p>
            <a:pPr>
              <a:buFontTx/>
              <a:buNone/>
            </a:pPr>
            <a:r>
              <a:rPr lang="en-US" i="1" smtClean="0"/>
              <a:t>Equiano</a:t>
            </a:r>
          </a:p>
          <a:p>
            <a:pPr>
              <a:buFontTx/>
              <a:buNone/>
            </a:pPr>
            <a:endParaRPr lang="en-US" i="1" smtClean="0"/>
          </a:p>
        </p:txBody>
      </p:sp>
      <p:pic>
        <p:nvPicPr>
          <p:cNvPr id="13315" name="Picture 11" descr="Engraving of Olaudah Equiano, from the frontispiece of the Interesting Narrative"/>
          <p:cNvPicPr>
            <a:picLocks noChangeAspect="1" noChangeArrowheads="1"/>
          </p:cNvPicPr>
          <p:nvPr/>
        </p:nvPicPr>
        <p:blipFill>
          <a:blip r:embed="rId2" cstate="print"/>
          <a:srcRect/>
          <a:stretch>
            <a:fillRect/>
          </a:stretch>
        </p:blipFill>
        <p:spPr bwMode="auto">
          <a:xfrm>
            <a:off x="4876800" y="1752600"/>
            <a:ext cx="3962400" cy="4953000"/>
          </a:xfrm>
          <a:prstGeom prst="rect">
            <a:avLst/>
          </a:prstGeom>
          <a:noFill/>
          <a:ln w="9525">
            <a:noFill/>
            <a:miter lim="800000"/>
            <a:headEnd/>
            <a:tailEnd/>
          </a:ln>
        </p:spPr>
      </p:pic>
      <p:sp>
        <p:nvSpPr>
          <p:cNvPr id="13316" name="Rectangle 13"/>
          <p:cNvSpPr>
            <a:spLocks noChangeArrowheads="1"/>
          </p:cNvSpPr>
          <p:nvPr/>
        </p:nvSpPr>
        <p:spPr bwMode="auto">
          <a:xfrm>
            <a:off x="0" y="0"/>
            <a:ext cx="9144000" cy="16002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7182" name="Rectangle 14"/>
          <p:cNvSpPr>
            <a:spLocks noGrp="1" noChangeArrowheads="1"/>
          </p:cNvSpPr>
          <p:nvPr>
            <p:ph type="title"/>
          </p:nvPr>
        </p:nvSpPr>
        <p:spPr>
          <a:xfrm>
            <a:off x="457200" y="228600"/>
            <a:ext cx="8229600" cy="1143000"/>
          </a:xfrm>
        </p:spPr>
        <p:txBody>
          <a:bodyPr/>
          <a:lstStyle/>
          <a:p>
            <a:pPr>
              <a:defRPr/>
            </a:pPr>
            <a:r>
              <a:rPr sz="6000">
                <a:latin typeface="Script MT Bold" pitchFamily="66" charset="0"/>
              </a:rPr>
              <a:t>Leading Puritan Writers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13716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5122" name="Rectangle 2"/>
          <p:cNvSpPr>
            <a:spLocks noGrp="1" noChangeArrowheads="1"/>
          </p:cNvSpPr>
          <p:nvPr>
            <p:ph type="title"/>
          </p:nvPr>
        </p:nvSpPr>
        <p:spPr>
          <a:xfrm>
            <a:off x="457200" y="76200"/>
            <a:ext cx="8229600" cy="1143000"/>
          </a:xfrm>
        </p:spPr>
        <p:txBody>
          <a:bodyPr/>
          <a:lstStyle/>
          <a:p>
            <a:pPr>
              <a:defRPr/>
            </a:pPr>
            <a:r>
              <a:rPr>
                <a:latin typeface="Script MT Bold" pitchFamily="66" charset="0"/>
              </a:rPr>
              <a:t>Characteristics of Puritan Writing</a:t>
            </a:r>
          </a:p>
        </p:txBody>
      </p:sp>
      <p:sp>
        <p:nvSpPr>
          <p:cNvPr id="14340" name="Rectangle 3"/>
          <p:cNvSpPr>
            <a:spLocks noGrp="1" noChangeArrowheads="1"/>
          </p:cNvSpPr>
          <p:nvPr>
            <p:ph type="body" idx="1"/>
          </p:nvPr>
        </p:nvSpPr>
        <p:spPr>
          <a:xfrm>
            <a:off x="152400" y="1600200"/>
            <a:ext cx="5638800" cy="5105400"/>
          </a:xfrm>
        </p:spPr>
        <p:txBody>
          <a:bodyPr/>
          <a:lstStyle/>
          <a:p>
            <a:r>
              <a:rPr lang="en-US" smtClean="0"/>
              <a:t>The Bible provided a model for Puritan writing – each individual life was a journey to salvation.</a:t>
            </a:r>
          </a:p>
          <a:p>
            <a:endParaRPr lang="en-US" smtClean="0"/>
          </a:p>
          <a:p>
            <a:r>
              <a:rPr lang="en-US" smtClean="0"/>
              <a:t>They saw a direct connection between Biblical events (allusions) and their own lives.</a:t>
            </a:r>
          </a:p>
        </p:txBody>
      </p:sp>
      <p:pic>
        <p:nvPicPr>
          <p:cNvPr id="14341" name="Picture 6" descr="Geneva Bible, 1560"/>
          <p:cNvPicPr>
            <a:picLocks noChangeAspect="1" noChangeArrowheads="1"/>
          </p:cNvPicPr>
          <p:nvPr/>
        </p:nvPicPr>
        <p:blipFill>
          <a:blip r:embed="rId2" cstate="print"/>
          <a:srcRect/>
          <a:stretch>
            <a:fillRect/>
          </a:stretch>
        </p:blipFill>
        <p:spPr bwMode="auto">
          <a:xfrm>
            <a:off x="5702300" y="1371600"/>
            <a:ext cx="34417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a:defRPr/>
            </a:pPr>
            <a:r>
              <a:t>Puritan Literature</a:t>
            </a:r>
          </a:p>
        </p:txBody>
      </p:sp>
      <p:sp>
        <p:nvSpPr>
          <p:cNvPr id="15363" name="Rectangle 3"/>
          <p:cNvSpPr>
            <a:spLocks noGrp="1" noRot="1" noChangeArrowheads="1"/>
          </p:cNvSpPr>
          <p:nvPr>
            <p:ph type="body" sz="half" idx="1"/>
          </p:nvPr>
        </p:nvSpPr>
        <p:spPr>
          <a:xfrm>
            <a:off x="304800" y="1447800"/>
            <a:ext cx="5870575" cy="4876800"/>
          </a:xfrm>
        </p:spPr>
        <p:txBody>
          <a:bodyPr/>
          <a:lstStyle/>
          <a:p>
            <a:pPr>
              <a:lnSpc>
                <a:spcPct val="80000"/>
              </a:lnSpc>
            </a:pPr>
            <a:r>
              <a:rPr lang="en-US" smtClean="0"/>
              <a:t>Dominated by religion: theological studies, hymns, histories, biographies, autobiographies</a:t>
            </a:r>
          </a:p>
          <a:p>
            <a:pPr>
              <a:lnSpc>
                <a:spcPct val="80000"/>
              </a:lnSpc>
            </a:pPr>
            <a:r>
              <a:rPr lang="en-US" smtClean="0"/>
              <a:t>Purpose was to provide spiritual insight and instruction</a:t>
            </a:r>
          </a:p>
          <a:p>
            <a:pPr>
              <a:lnSpc>
                <a:spcPct val="80000"/>
              </a:lnSpc>
            </a:pPr>
            <a:r>
              <a:rPr lang="en-US" smtClean="0"/>
              <a:t>Regarded fiction and drama as sinful</a:t>
            </a:r>
          </a:p>
          <a:p>
            <a:pPr>
              <a:lnSpc>
                <a:spcPct val="80000"/>
              </a:lnSpc>
            </a:pPr>
            <a:r>
              <a:rPr lang="en-US" smtClean="0"/>
              <a:t>Used poetry as a vehicle of spiritual enlightenment</a:t>
            </a:r>
          </a:p>
          <a:p>
            <a:pPr>
              <a:lnSpc>
                <a:spcPct val="80000"/>
              </a:lnSpc>
            </a:pPr>
            <a:r>
              <a:rPr lang="en-US" smtClean="0"/>
              <a:t>Believed in a plain style of writing that had a clear message</a:t>
            </a:r>
          </a:p>
          <a:p>
            <a:pPr>
              <a:lnSpc>
                <a:spcPct val="80000"/>
              </a:lnSpc>
            </a:pPr>
            <a:r>
              <a:rPr lang="en-US" smtClean="0"/>
              <a:t>Heavy hitters: Anne Bradstreet, Edward Taylor, Increase Mather, Cotton Mather</a:t>
            </a:r>
          </a:p>
        </p:txBody>
      </p:sp>
      <p:pic>
        <p:nvPicPr>
          <p:cNvPr id="15364" name="Picture 7" descr="mather1"/>
          <p:cNvPicPr>
            <a:picLocks noGrp="1" noChangeAspect="1" noChangeArrowheads="1"/>
          </p:cNvPicPr>
          <p:nvPr>
            <p:ph sz="quarter" idx="2"/>
          </p:nvPr>
        </p:nvPicPr>
        <p:blipFill>
          <a:blip r:embed="rId2" cstate="print"/>
          <a:srcRect/>
          <a:stretch>
            <a:fillRect/>
          </a:stretch>
        </p:blipFill>
        <p:spPr>
          <a:xfrm>
            <a:off x="6400800" y="685800"/>
            <a:ext cx="2198688" cy="2401888"/>
          </a:xfrm>
          <a:noFill/>
        </p:spPr>
      </p:pic>
      <p:sp>
        <p:nvSpPr>
          <p:cNvPr id="15365" name="Text Box 9"/>
          <p:cNvSpPr txBox="1">
            <a:spLocks noChangeArrowheads="1"/>
          </p:cNvSpPr>
          <p:nvPr/>
        </p:nvSpPr>
        <p:spPr bwMode="auto">
          <a:xfrm>
            <a:off x="6705600" y="2971800"/>
            <a:ext cx="1905000" cy="822325"/>
          </a:xfrm>
          <a:prstGeom prst="rect">
            <a:avLst/>
          </a:prstGeom>
          <a:noFill/>
          <a:ln w="9525">
            <a:noFill/>
            <a:miter lim="800000"/>
            <a:headEnd/>
            <a:tailEnd/>
          </a:ln>
        </p:spPr>
        <p:txBody>
          <a:bodyPr>
            <a:spAutoFit/>
          </a:bodyPr>
          <a:lstStyle/>
          <a:p>
            <a:pPr>
              <a:spcBef>
                <a:spcPct val="50000"/>
              </a:spcBef>
            </a:pPr>
            <a:r>
              <a:rPr lang="en-US"/>
              <a:t>Cotton Mather</a:t>
            </a:r>
          </a:p>
        </p:txBody>
      </p:sp>
      <p:pic>
        <p:nvPicPr>
          <p:cNvPr id="15366" name="Picture 11" descr="Warrlado"/>
          <p:cNvPicPr>
            <a:picLocks noGrp="1" noChangeAspect="1" noChangeArrowheads="1"/>
          </p:cNvPicPr>
          <p:nvPr>
            <p:ph sz="quarter" idx="3"/>
          </p:nvPr>
        </p:nvPicPr>
        <p:blipFill>
          <a:blip r:embed="rId3" cstate="print"/>
          <a:srcRect/>
          <a:stretch>
            <a:fillRect/>
          </a:stretch>
        </p:blipFill>
        <p:spPr>
          <a:xfrm>
            <a:off x="6096000" y="3962400"/>
            <a:ext cx="2819400" cy="1935163"/>
          </a:xfrm>
          <a:noFill/>
        </p:spPr>
      </p:pic>
      <p:sp>
        <p:nvSpPr>
          <p:cNvPr id="15367" name="Text Box 13"/>
          <p:cNvSpPr txBox="1">
            <a:spLocks noChangeArrowheads="1"/>
          </p:cNvSpPr>
          <p:nvPr/>
        </p:nvSpPr>
        <p:spPr bwMode="auto">
          <a:xfrm>
            <a:off x="6324600" y="5943600"/>
            <a:ext cx="2209800" cy="457200"/>
          </a:xfrm>
          <a:prstGeom prst="rect">
            <a:avLst/>
          </a:prstGeom>
          <a:noFill/>
          <a:ln w="9525">
            <a:noFill/>
            <a:miter lim="800000"/>
            <a:headEnd/>
            <a:tailEnd/>
          </a:ln>
        </p:spPr>
        <p:txBody>
          <a:bodyPr>
            <a:spAutoFit/>
          </a:bodyPr>
          <a:lstStyle/>
          <a:p>
            <a:pPr>
              <a:spcBef>
                <a:spcPct val="50000"/>
              </a:spcBef>
            </a:pPr>
            <a:r>
              <a:rPr lang="en-US"/>
              <a:t>Anne Bradstreet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1219200"/>
          </a:xfrm>
        </p:spPr>
        <p:txBody>
          <a:bodyPr>
            <a:normAutofit fontScale="90000"/>
          </a:bodyPr>
          <a:lstStyle/>
          <a:p>
            <a:r>
              <a:rPr lang="en-US" sz="3200" dirty="0"/>
              <a:t>Puritan Writings-A Means to Provide Spiritual Enlightenment, Instruction and </a:t>
            </a:r>
            <a:br>
              <a:rPr lang="en-US" sz="3200" dirty="0"/>
            </a:br>
            <a:r>
              <a:rPr lang="en-US" sz="3200" dirty="0"/>
              <a:t>Self-Examination</a:t>
            </a:r>
          </a:p>
        </p:txBody>
      </p:sp>
      <p:sp>
        <p:nvSpPr>
          <p:cNvPr id="28675" name="Rectangle 3"/>
          <p:cNvSpPr>
            <a:spLocks noGrp="1" noChangeArrowheads="1"/>
          </p:cNvSpPr>
          <p:nvPr>
            <p:ph type="body" idx="1"/>
          </p:nvPr>
        </p:nvSpPr>
        <p:spPr/>
        <p:txBody>
          <a:bodyPr/>
          <a:lstStyle/>
          <a:p>
            <a:r>
              <a:rPr lang="en-US" sz="1800" dirty="0"/>
              <a:t>Plain style</a:t>
            </a:r>
          </a:p>
          <a:p>
            <a:r>
              <a:rPr lang="en-US" sz="1800" dirty="0"/>
              <a:t>Theological studies, hymnals, histories, biographies, autobiographies</a:t>
            </a:r>
          </a:p>
          <a:p>
            <a:r>
              <a:rPr lang="en-US" sz="1800" dirty="0"/>
              <a:t>They recorded forms of revelation.  The Puritans believed that God revealed His purpose to humanity in three principal ways:  through the Bible, through the natural world, and through Divine Providence, or God’s direct intervention in human affairs.</a:t>
            </a:r>
          </a:p>
        </p:txBody>
      </p:sp>
      <p:pic>
        <p:nvPicPr>
          <p:cNvPr id="28677" name="Picture 5" descr="new%2520england%2520primer"/>
          <p:cNvPicPr>
            <a:picLocks noChangeAspect="1" noChangeArrowheads="1"/>
          </p:cNvPicPr>
          <p:nvPr/>
        </p:nvPicPr>
        <p:blipFill>
          <a:blip r:embed="rId3" cstate="print"/>
          <a:srcRect/>
          <a:stretch>
            <a:fillRect/>
          </a:stretch>
        </p:blipFill>
        <p:spPr bwMode="auto">
          <a:xfrm>
            <a:off x="2209800" y="3429000"/>
            <a:ext cx="4789488" cy="3192463"/>
          </a:xfrm>
          <a:prstGeom prst="rect">
            <a:avLst/>
          </a:prstGeom>
          <a:noFill/>
          <a:ln w="15875">
            <a:solidFill>
              <a:srgbClr val="00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533400" y="2971800"/>
            <a:ext cx="8229600" cy="1219200"/>
          </a:xfrm>
        </p:spPr>
        <p:txBody>
          <a:bodyPr>
            <a:normAutofit fontScale="90000"/>
          </a:bodyPr>
          <a:lstStyle/>
          <a:p>
            <a:r>
              <a:rPr lang="en-US" dirty="0" smtClean="0"/>
              <a:t>What cultural inferences can we make based on Puritan Art?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a:defRPr/>
            </a:pPr>
            <a:r>
              <a:t>Puritan Plain Style</a:t>
            </a:r>
          </a:p>
        </p:txBody>
      </p:sp>
      <p:sp>
        <p:nvSpPr>
          <p:cNvPr id="16387" name="Rectangle 3"/>
          <p:cNvSpPr>
            <a:spLocks noGrp="1" noRot="1" noChangeArrowheads="1"/>
          </p:cNvSpPr>
          <p:nvPr>
            <p:ph type="body" idx="1"/>
          </p:nvPr>
        </p:nvSpPr>
        <p:spPr>
          <a:xfrm>
            <a:off x="152400" y="1371600"/>
            <a:ext cx="6022975" cy="5029200"/>
          </a:xfrm>
        </p:spPr>
        <p:txBody>
          <a:bodyPr/>
          <a:lstStyle/>
          <a:p>
            <a:pPr>
              <a:lnSpc>
                <a:spcPct val="90000"/>
              </a:lnSpc>
            </a:pPr>
            <a:r>
              <a:rPr lang="en-US" smtClean="0"/>
              <a:t>Reflected style of their lives – spare, simple, straightforward</a:t>
            </a:r>
          </a:p>
          <a:p>
            <a:pPr>
              <a:lnSpc>
                <a:spcPct val="90000"/>
              </a:lnSpc>
            </a:pPr>
            <a:r>
              <a:rPr lang="en-US" smtClean="0"/>
              <a:t>Characterized by short words, direct statements, and references to ordinary, everyday objects</a:t>
            </a:r>
          </a:p>
          <a:p>
            <a:pPr>
              <a:lnSpc>
                <a:spcPct val="90000"/>
              </a:lnSpc>
            </a:pPr>
            <a:r>
              <a:rPr lang="en-US" smtClean="0"/>
              <a:t>Only expressed useful or religious ideas</a:t>
            </a:r>
          </a:p>
          <a:p>
            <a:pPr>
              <a:lnSpc>
                <a:spcPct val="90000"/>
              </a:lnSpc>
            </a:pPr>
            <a:r>
              <a:rPr lang="en-US" smtClean="0"/>
              <a:t>Did not appeal to senses or emotions</a:t>
            </a:r>
          </a:p>
        </p:txBody>
      </p:sp>
      <p:pic>
        <p:nvPicPr>
          <p:cNvPr id="16388" name="Picture 5" descr="Bradstreet"/>
          <p:cNvPicPr>
            <a:picLocks noChangeAspect="1" noChangeArrowheads="1"/>
          </p:cNvPicPr>
          <p:nvPr/>
        </p:nvPicPr>
        <p:blipFill>
          <a:blip r:embed="rId2" cstate="print"/>
          <a:srcRect/>
          <a:stretch>
            <a:fillRect/>
          </a:stretch>
        </p:blipFill>
        <p:spPr bwMode="auto">
          <a:xfrm>
            <a:off x="6172200" y="1981200"/>
            <a:ext cx="2732088"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8"/>
          <p:cNvSpPr>
            <a:spLocks noGrp="1" noChangeArrowheads="1"/>
          </p:cNvSpPr>
          <p:nvPr>
            <p:ph idx="1"/>
          </p:nvPr>
        </p:nvSpPr>
        <p:spPr>
          <a:xfrm>
            <a:off x="838200" y="1219200"/>
            <a:ext cx="7772400" cy="4876800"/>
          </a:xfrm>
        </p:spPr>
        <p:txBody>
          <a:bodyPr/>
          <a:lstStyle/>
          <a:p>
            <a:pPr eaLnBrk="1" hangingPunct="1"/>
            <a:r>
              <a:rPr lang="en-US" sz="2200" b="1" smtClean="0"/>
              <a:t>Total depravity: “In Adam’s fall we sinned all”  Humankind is totally sinful through the fall of Adam and Eve and damned for eternity.</a:t>
            </a:r>
            <a:endParaRPr lang="en-US" sz="2200" smtClean="0"/>
          </a:p>
          <a:p>
            <a:pPr eaLnBrk="1" hangingPunct="1"/>
            <a:r>
              <a:rPr lang="en-US" sz="2200" b="1" smtClean="0"/>
              <a:t>Predestination: You are “elect” (saved) or “unregenerate” (damned).  Salvation belongs to the “elect”, or God’s chosen.  No good works will help you become saved.</a:t>
            </a:r>
            <a:endParaRPr lang="en-US" sz="2200" smtClean="0"/>
          </a:p>
          <a:p>
            <a:pPr eaLnBrk="1" hangingPunct="1"/>
            <a:r>
              <a:rPr lang="en-US" sz="2200" b="1" smtClean="0"/>
              <a:t>Limited atonement: Christ died </a:t>
            </a:r>
            <a:r>
              <a:rPr lang="en-US" sz="2200" b="1" i="1" smtClean="0"/>
              <a:t>only</a:t>
            </a:r>
            <a:r>
              <a:rPr lang="en-US" sz="2200" b="1" smtClean="0"/>
              <a:t> for the “elect”.</a:t>
            </a:r>
            <a:endParaRPr lang="en-US" sz="2200" smtClean="0"/>
          </a:p>
          <a:p>
            <a:pPr eaLnBrk="1" hangingPunct="1"/>
            <a:r>
              <a:rPr lang="en-US" sz="2200" b="1" smtClean="0"/>
              <a:t>Grace:  You could feel God’s grace in an intense emotional fashion.  After receiving grace, you were “reborn” have thenceforth full power to do the will of God and the ability to live uprightly to the end.</a:t>
            </a:r>
            <a:endParaRPr lang="en-US" sz="2200" smtClean="0"/>
          </a:p>
        </p:txBody>
      </p:sp>
      <p:sp>
        <p:nvSpPr>
          <p:cNvPr id="6" name="Title 5"/>
          <p:cNvSpPr>
            <a:spLocks noGrp="1"/>
          </p:cNvSpPr>
          <p:nvPr>
            <p:ph type="title"/>
          </p:nvPr>
        </p:nvSpPr>
        <p:spPr>
          <a:xfrm>
            <a:off x="457200" y="381000"/>
            <a:ext cx="8229600" cy="1219200"/>
          </a:xfrm>
        </p:spPr>
        <p:txBody>
          <a:bodyPr>
            <a:normAutofit fontScale="90000"/>
          </a:bodyPr>
          <a:lstStyle/>
          <a:p>
            <a:pPr eaLnBrk="1" hangingPunct="1">
              <a:defRPr/>
            </a:pPr>
            <a:r>
              <a:rPr sz="4400" b="1" smtClean="0">
                <a:latin typeface="Arial" charset="0"/>
              </a:rPr>
              <a:t>Puritan Beliefs</a:t>
            </a:r>
            <a:br>
              <a:rPr sz="4400" b="1" smtClean="0">
                <a:latin typeface="Arial" charset="0"/>
              </a:rPr>
            </a:b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8"/>
          <p:cNvSpPr>
            <a:spLocks noGrp="1" noChangeArrowheads="1"/>
          </p:cNvSpPr>
          <p:nvPr>
            <p:ph idx="1"/>
          </p:nvPr>
        </p:nvSpPr>
        <p:spPr>
          <a:xfrm>
            <a:off x="457200" y="990600"/>
            <a:ext cx="8001000" cy="4572000"/>
          </a:xfrm>
        </p:spPr>
        <p:txBody>
          <a:bodyPr>
            <a:noAutofit/>
          </a:bodyPr>
          <a:lstStyle/>
          <a:p>
            <a:pPr eaLnBrk="1" hangingPunct="1">
              <a:defRPr/>
            </a:pPr>
            <a:r>
              <a:rPr lang="en-US" sz="2400" b="1" dirty="0" smtClean="0"/>
              <a:t>The Puritan community was a </a:t>
            </a:r>
            <a:r>
              <a:rPr lang="en-US" sz="2400" b="1" i="1" dirty="0" smtClean="0"/>
              <a:t>theocracy</a:t>
            </a:r>
            <a:r>
              <a:rPr lang="en-US" sz="2400" b="1" dirty="0" smtClean="0"/>
              <a:t>, a government which blends church and state.  The church’s officials were the government’s officials.  Thus, church and state were not separate. </a:t>
            </a:r>
            <a:endParaRPr lang="en-US" sz="2400" dirty="0" smtClean="0"/>
          </a:p>
          <a:p>
            <a:pPr eaLnBrk="1" hangingPunct="1">
              <a:defRPr/>
            </a:pPr>
            <a:r>
              <a:rPr lang="en-US" sz="2400" b="1" u="sng" dirty="0" smtClean="0"/>
              <a:t>City upon a Hill Theory</a:t>
            </a:r>
            <a:r>
              <a:rPr lang="en-US" sz="2400" b="1" dirty="0" smtClean="0"/>
              <a:t>: That the new MA Colony would be a place of complete reform (utopia) where God would be found in scripture and a strong work ethic.</a:t>
            </a:r>
            <a:endParaRPr lang="en-US" sz="2400" dirty="0" smtClean="0"/>
          </a:p>
          <a:p>
            <a:pPr eaLnBrk="1" hangingPunct="1">
              <a:defRPr/>
            </a:pPr>
            <a:r>
              <a:rPr lang="en-US" sz="2400" b="1" u="sng" dirty="0" smtClean="0"/>
              <a:t>Education</a:t>
            </a:r>
            <a:r>
              <a:rPr lang="en-US" sz="2400" b="1" dirty="0" smtClean="0"/>
              <a:t>: A strong belief in education was established in order to read the Word of God. The first public school was founded in 1635 and Harvard College became an icon for educating ministers</a:t>
            </a:r>
            <a:endParaRPr lang="en-US" sz="2400" dirty="0" smtClean="0"/>
          </a:p>
          <a:p>
            <a:pPr marL="274320" indent="-274320" eaLnBrk="1" fontAlgn="auto" hangingPunct="1">
              <a:lnSpc>
                <a:spcPct val="90000"/>
              </a:lnSpc>
              <a:spcAft>
                <a:spcPts val="0"/>
              </a:spcAft>
              <a:buFont typeface="Wingdings 2"/>
              <a:buChar char=""/>
              <a:defRPr/>
            </a:pPr>
            <a:r>
              <a:rPr lang="en-US" sz="2400" b="1" dirty="0" smtClean="0">
                <a:effectLst>
                  <a:outerShdw blurRad="38100" dist="38100" dir="2700000" algn="tl">
                    <a:srgbClr val="808080"/>
                  </a:outerShdw>
                </a:effectLst>
                <a:latin typeface="Sydney" pitchFamily="2" charset="0"/>
              </a:rPr>
              <a:t>. </a:t>
            </a:r>
            <a:endParaRPr lang="en-US" sz="2400" b="1" dirty="0">
              <a:effectLst>
                <a:outerShdw blurRad="38100" dist="38100" dir="2700000" algn="tl">
                  <a:srgbClr val="808080"/>
                </a:outerShdw>
              </a:effectLst>
              <a:latin typeface="Sydney" pitchFamily="2" charset="0"/>
            </a:endParaRPr>
          </a:p>
        </p:txBody>
      </p:sp>
      <p:sp>
        <p:nvSpPr>
          <p:cNvPr id="15363" name="Rectangle 1027"/>
          <p:cNvSpPr>
            <a:spLocks noGrp="1" noChangeArrowheads="1"/>
          </p:cNvSpPr>
          <p:nvPr>
            <p:ph type="title"/>
          </p:nvPr>
        </p:nvSpPr>
        <p:spPr>
          <a:xfrm>
            <a:off x="381000" y="-304800"/>
            <a:ext cx="8229600" cy="1219200"/>
          </a:xfrm>
        </p:spPr>
        <p:txBody>
          <a:bodyPr/>
          <a:lstStyle/>
          <a:p>
            <a:pPr eaLnBrk="1" hangingPunct="1">
              <a:defRPr/>
            </a:pPr>
            <a:r>
              <a:rPr sz="4000" b="1" smtClean="0"/>
              <a:t>Puritan Beliefs Cont.</a:t>
            </a:r>
            <a:endParaRPr sz="4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700463"/>
            <a:ext cx="8305800" cy="1143000"/>
          </a:xfrm>
        </p:spPr>
        <p:txBody>
          <a:bodyPr/>
          <a:lstStyle/>
          <a:p>
            <a:pPr eaLnBrk="1" hangingPunct="1">
              <a:defRPr/>
            </a:pPr>
            <a:endParaRPr lang="en-US" dirty="0"/>
          </a:p>
        </p:txBody>
      </p:sp>
      <p:sp>
        <p:nvSpPr>
          <p:cNvPr id="3" name="Title 2"/>
          <p:cNvSpPr>
            <a:spLocks noGrp="1"/>
          </p:cNvSpPr>
          <p:nvPr>
            <p:ph type="ctrTitle"/>
          </p:nvPr>
        </p:nvSpPr>
        <p:spPr/>
        <p:txBody>
          <a:bodyPr/>
          <a:lstStyle/>
          <a:p>
            <a:pPr eaLnBrk="1" hangingPunct="1">
              <a:defRPr/>
            </a:pPr>
            <a:r>
              <a:rPr b="1" smtClean="0"/>
              <a:t>What do we know about the Salem Witchcraft Trials?</a:t>
            </a:r>
            <a:endParaRPr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914400" y="0"/>
            <a:ext cx="7772400" cy="1143000"/>
          </a:xfrm>
        </p:spPr>
        <p:txBody>
          <a:bodyPr/>
          <a:lstStyle/>
          <a:p>
            <a:pPr eaLnBrk="1" hangingPunct="1">
              <a:defRPr/>
            </a:pPr>
            <a:r>
              <a:rPr sz="4400" b="1" smtClean="0"/>
              <a:t>How it started . . .</a:t>
            </a:r>
            <a:endParaRPr sz="4400"/>
          </a:p>
        </p:txBody>
      </p:sp>
      <p:sp>
        <p:nvSpPr>
          <p:cNvPr id="20483" name="Text Box 8"/>
          <p:cNvSpPr txBox="1">
            <a:spLocks noChangeArrowheads="1"/>
          </p:cNvSpPr>
          <p:nvPr/>
        </p:nvSpPr>
        <p:spPr bwMode="auto">
          <a:xfrm>
            <a:off x="609600" y="1219200"/>
            <a:ext cx="8001000" cy="4832350"/>
          </a:xfrm>
          <a:prstGeom prst="rect">
            <a:avLst/>
          </a:prstGeom>
          <a:noFill/>
          <a:ln w="9525">
            <a:noFill/>
            <a:miter lim="800000"/>
            <a:headEnd/>
            <a:tailEnd/>
          </a:ln>
        </p:spPr>
        <p:txBody>
          <a:bodyPr>
            <a:spAutoFit/>
          </a:bodyPr>
          <a:lstStyle/>
          <a:p>
            <a:r>
              <a:rPr lang="en-US" sz="2200" b="1"/>
              <a:t>Betty Parris became strangely ill. She dashed about, dove under furniture, contorted in pain, and complained of fever. The cause of her symptoms may have been some combination of stress, asthma, guilt, boredom, child abuse, epilepsy, and delusional psychosis.</a:t>
            </a:r>
            <a:endParaRPr lang="en-US" sz="2200"/>
          </a:p>
          <a:p>
            <a:r>
              <a:rPr lang="en-US" sz="2200" b="1"/>
              <a:t>Talk of witchcraft increased when other playmates of Betty, including eleven-year-old Ann Putnam, seventeen-year-old Mercy Lewis, and Mary Walcott, began to exhibit similar unusual behavior.</a:t>
            </a:r>
            <a:endParaRPr lang="en-US" sz="2200"/>
          </a:p>
          <a:p>
            <a:endParaRPr lang="en-US" sz="2200" b="1"/>
          </a:p>
          <a:p>
            <a:r>
              <a:rPr lang="en-US" sz="2200" b="1"/>
              <a:t>A doctor called to examine the girls, suggested that the girls' problems might have a supernatural origin. The widespread belief that witches targeted children made the doctor's diagnosis seem increasingly likely. 			-Douglas Linder</a:t>
            </a:r>
            <a:endParaRPr lang="en-US"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idx="1"/>
          </p:nvPr>
        </p:nvSpPr>
        <p:spPr>
          <a:xfrm>
            <a:off x="381000" y="1295400"/>
            <a:ext cx="8763000" cy="4876800"/>
          </a:xfrm>
        </p:spPr>
        <p:txBody>
          <a:bodyPr>
            <a:noAutofit/>
          </a:bodyPr>
          <a:lstStyle/>
          <a:p>
            <a:pPr eaLnBrk="1" hangingPunct="1">
              <a:defRPr/>
            </a:pPr>
            <a:r>
              <a:rPr lang="en-US" sz="1800" b="1" dirty="0" smtClean="0">
                <a:effectLst>
                  <a:outerShdw blurRad="38100" dist="38100" dir="2700000" algn="tl">
                    <a:srgbClr val="808080"/>
                  </a:outerShdw>
                </a:effectLst>
                <a:latin typeface="Sydney" pitchFamily="2" charset="0"/>
              </a:rPr>
              <a:t>1</a:t>
            </a:r>
            <a:r>
              <a:rPr lang="en-US" sz="1800" b="1" dirty="0" smtClean="0"/>
              <a:t>1.  Strong belief that Satan is acting in the world. </a:t>
            </a:r>
            <a:br>
              <a:rPr lang="en-US" sz="1800" b="1" dirty="0" smtClean="0"/>
            </a:br>
            <a:r>
              <a:rPr lang="en-US" sz="1800" b="1" dirty="0" smtClean="0"/>
              <a:t>---------"The invisible world": disease, natural catastrophes, and bad fortune </a:t>
            </a:r>
            <a:endParaRPr lang="en-US" sz="1800" dirty="0" smtClean="0"/>
          </a:p>
          <a:p>
            <a:pPr eaLnBrk="1" hangingPunct="1">
              <a:defRPr/>
            </a:pPr>
            <a:r>
              <a:rPr lang="en-US" sz="1800" b="1" dirty="0" smtClean="0"/>
              <a:t>2.  A belief that Satan actively recruits witches and wizards </a:t>
            </a:r>
            <a:br>
              <a:rPr lang="en-US" sz="1800" b="1" dirty="0" smtClean="0"/>
            </a:br>
            <a:r>
              <a:rPr lang="en-US" sz="1800" b="1" dirty="0" smtClean="0"/>
              <a:t>---------Prior witchcraft cases </a:t>
            </a:r>
            <a:endParaRPr lang="en-US" sz="1800" dirty="0" smtClean="0"/>
          </a:p>
          <a:p>
            <a:pPr eaLnBrk="1" hangingPunct="1">
              <a:defRPr/>
            </a:pPr>
            <a:r>
              <a:rPr lang="en-US" sz="1800" b="1" dirty="0" smtClean="0"/>
              <a:t>3.  A belief that a person afflicted by witchcraft exhibits certain symptoms.</a:t>
            </a:r>
            <a:endParaRPr lang="en-US" sz="1800" dirty="0" smtClean="0"/>
          </a:p>
          <a:p>
            <a:pPr eaLnBrk="1" hangingPunct="1">
              <a:defRPr/>
            </a:pPr>
            <a:r>
              <a:rPr lang="en-US" sz="1800" b="1" dirty="0" smtClean="0"/>
              <a:t> 4</a:t>
            </a:r>
            <a:r>
              <a:rPr lang="en-US" sz="1800" b="1" i="1" dirty="0" smtClean="0"/>
              <a:t>.  </a:t>
            </a:r>
            <a:r>
              <a:rPr lang="en-US" sz="1800" b="1" dirty="0" smtClean="0"/>
              <a:t>A time  of troubles, making it seem likely that Satan was active. </a:t>
            </a:r>
            <a:br>
              <a:rPr lang="en-US" sz="1800" b="1" dirty="0" smtClean="0"/>
            </a:br>
            <a:r>
              <a:rPr lang="en-US" sz="1800" b="1" dirty="0" smtClean="0"/>
              <a:t>---------Congregational strife in Salem Village </a:t>
            </a:r>
            <a:br>
              <a:rPr lang="en-US" sz="1800" b="1" dirty="0" smtClean="0"/>
            </a:br>
            <a:r>
              <a:rPr lang="en-US" sz="1800" b="1" dirty="0" smtClean="0"/>
              <a:t>---------Frontier wars with Indians </a:t>
            </a:r>
            <a:endParaRPr lang="en-US" sz="1800" dirty="0" smtClean="0"/>
          </a:p>
          <a:p>
            <a:pPr eaLnBrk="1" hangingPunct="1">
              <a:defRPr/>
            </a:pPr>
            <a:r>
              <a:rPr lang="en-US" sz="1800" b="1" dirty="0" smtClean="0"/>
              <a:t>5.  Stimulation of imaginations by </a:t>
            </a:r>
            <a:r>
              <a:rPr lang="en-US" sz="1800" b="1" dirty="0" err="1" smtClean="0"/>
              <a:t>Tituba</a:t>
            </a:r>
            <a:r>
              <a:rPr lang="en-US" sz="1800" b="1" dirty="0" smtClean="0"/>
              <a:t> (slave). </a:t>
            </a:r>
            <a:endParaRPr lang="en-US" sz="1800" dirty="0" smtClean="0"/>
          </a:p>
          <a:p>
            <a:pPr eaLnBrk="1" hangingPunct="1">
              <a:defRPr/>
            </a:pPr>
            <a:r>
              <a:rPr lang="en-US" sz="1800" b="1" dirty="0" smtClean="0"/>
              <a:t>6. Teenage boredom. 	</a:t>
            </a:r>
            <a:endParaRPr lang="en-US" sz="1800" dirty="0" smtClean="0"/>
          </a:p>
          <a:p>
            <a:pPr eaLnBrk="1" hangingPunct="1">
              <a:defRPr/>
            </a:pPr>
            <a:r>
              <a:rPr lang="en-US" sz="1800" b="1" dirty="0" smtClean="0"/>
              <a:t>7.  Confessing "witches" adding credibility to earlier charges.</a:t>
            </a:r>
            <a:endParaRPr lang="en-US" sz="1800" dirty="0" smtClean="0"/>
          </a:p>
          <a:p>
            <a:pPr eaLnBrk="1" hangingPunct="1">
              <a:defRPr/>
            </a:pPr>
            <a:r>
              <a:rPr lang="en-US" sz="1800" b="1" dirty="0" smtClean="0"/>
              <a:t>8.  Old feuds (disputes within congregation, property disputes) between the accusers and the accused spurring charges of witchcraft. </a:t>
            </a:r>
            <a:endParaRPr lang="en-US" sz="1800" dirty="0" smtClean="0"/>
          </a:p>
        </p:txBody>
      </p:sp>
      <p:sp>
        <p:nvSpPr>
          <p:cNvPr id="18435" name="Rectangle 3"/>
          <p:cNvSpPr>
            <a:spLocks noGrp="1" noChangeArrowheads="1"/>
          </p:cNvSpPr>
          <p:nvPr>
            <p:ph type="title"/>
          </p:nvPr>
        </p:nvSpPr>
        <p:spPr>
          <a:xfrm>
            <a:off x="762000" y="304800"/>
            <a:ext cx="7772400" cy="914400"/>
          </a:xfrm>
        </p:spPr>
        <p:txBody>
          <a:bodyPr/>
          <a:lstStyle/>
          <a:p>
            <a:pPr algn="ctr" eaLnBrk="1" hangingPunct="1">
              <a:defRPr/>
            </a:pPr>
            <a:r>
              <a:rPr sz="2800" b="1" smtClean="0"/>
              <a:t>Causes of Witchcraft Hysteria in Salem</a:t>
            </a:r>
            <a:endParaRPr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idx="1"/>
          </p:nvPr>
        </p:nvSpPr>
        <p:spPr/>
        <p:txBody>
          <a:bodyPr/>
          <a:lstStyle/>
          <a:p>
            <a:pPr eaLnBrk="1" hangingPunct="1"/>
            <a:r>
              <a:rPr lang="en-US" sz="2800" smtClean="0"/>
              <a:t>Tituba, a slave from Barbados, makes a witch cake, drawing suspicion on herself.</a:t>
            </a:r>
          </a:p>
          <a:p>
            <a:pPr eaLnBrk="1" hangingPunct="1"/>
            <a:r>
              <a:rPr lang="en-US" sz="2800" smtClean="0"/>
              <a:t>A witch cake is composed of rye meal mixed with urine from the afflicted children. It is then fed to a dog. The person is considered bewitched if the dog displays similar symptoms as the afflicted.</a:t>
            </a:r>
          </a:p>
        </p:txBody>
      </p:sp>
      <p:sp>
        <p:nvSpPr>
          <p:cNvPr id="17411" name="Rectangle 3"/>
          <p:cNvSpPr>
            <a:spLocks noGrp="1" noChangeArrowheads="1"/>
          </p:cNvSpPr>
          <p:nvPr>
            <p:ph type="title"/>
          </p:nvPr>
        </p:nvSpPr>
        <p:spPr/>
        <p:txBody>
          <a:bodyPr/>
          <a:lstStyle/>
          <a:p>
            <a:pPr eaLnBrk="1" hangingPunct="1">
              <a:defRPr/>
            </a:pPr>
            <a:r>
              <a:rPr sz="4800" b="1" smtClean="0"/>
              <a:t>Witch Cake</a:t>
            </a:r>
            <a:endParaRPr sz="4800"/>
          </a:p>
        </p:txBody>
      </p:sp>
      <p:sp>
        <p:nvSpPr>
          <p:cNvPr id="22532" name="Rectangle 5"/>
          <p:cNvSpPr>
            <a:spLocks noChangeArrowheads="1"/>
          </p:cNvSpPr>
          <p:nvPr/>
        </p:nvSpPr>
        <p:spPr bwMode="auto">
          <a:xfrm>
            <a:off x="2609850" y="2811463"/>
            <a:ext cx="9144000" cy="0"/>
          </a:xfrm>
          <a:prstGeom prst="rect">
            <a:avLst/>
          </a:prstGeom>
          <a:noFill/>
          <a:ln w="9525">
            <a:noFill/>
            <a:miter lim="800000"/>
            <a:headEnd/>
            <a:tailEnd/>
          </a:ln>
        </p:spPr>
        <p:txBody>
          <a:bodyPr>
            <a:spAutoFit/>
          </a:bodyPr>
          <a:lstStyle/>
          <a:p>
            <a:endParaRPr lang="en-US"/>
          </a:p>
        </p:txBody>
      </p:sp>
      <p:pic>
        <p:nvPicPr>
          <p:cNvPr id="22533" name="Picture 7" descr="http://www.salemwitchtrials.com/witchcake.jpg"/>
          <p:cNvPicPr>
            <a:picLocks noChangeAspect="1" noChangeArrowheads="1"/>
          </p:cNvPicPr>
          <p:nvPr/>
        </p:nvPicPr>
        <p:blipFill>
          <a:blip r:embed="rId3" cstate="print"/>
          <a:srcRect/>
          <a:stretch>
            <a:fillRect/>
          </a:stretch>
        </p:blipFill>
        <p:spPr bwMode="auto">
          <a:xfrm>
            <a:off x="4876800" y="4343400"/>
            <a:ext cx="2133600" cy="2133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ttp://www.law.umkc.edu/faculty/projects/ftrials/salem/jacobstrial.jpg"/>
          <p:cNvPicPr>
            <a:picLocks noGrp="1" noChangeAspect="1" noChangeArrowheads="1"/>
          </p:cNvPicPr>
          <p:nvPr>
            <p:ph idx="1"/>
          </p:nvPr>
        </p:nvPicPr>
        <p:blipFill>
          <a:blip r:embed="rId3" cstate="print"/>
          <a:srcRect/>
          <a:stretch>
            <a:fillRect/>
          </a:stretch>
        </p:blipFill>
        <p:spPr>
          <a:xfrm>
            <a:off x="2209800" y="3048000"/>
            <a:ext cx="4495800" cy="3298825"/>
          </a:xfrm>
        </p:spPr>
      </p:pic>
      <p:sp>
        <p:nvSpPr>
          <p:cNvPr id="23555" name="Rectangle 3"/>
          <p:cNvSpPr>
            <a:spLocks noGrp="1" noChangeArrowheads="1"/>
          </p:cNvSpPr>
          <p:nvPr>
            <p:ph type="title"/>
          </p:nvPr>
        </p:nvSpPr>
        <p:spPr>
          <a:xfrm>
            <a:off x="533400" y="0"/>
            <a:ext cx="7772400" cy="1143000"/>
          </a:xfrm>
        </p:spPr>
        <p:txBody>
          <a:bodyPr/>
          <a:lstStyle/>
          <a:p>
            <a:pPr eaLnBrk="1" hangingPunct="1">
              <a:defRPr/>
            </a:pPr>
            <a:r>
              <a:rPr sz="4400" b="1" smtClean="0"/>
              <a:t>Spectral Evidence</a:t>
            </a:r>
            <a:endParaRPr sz="4400"/>
          </a:p>
        </p:txBody>
      </p:sp>
      <p:sp>
        <p:nvSpPr>
          <p:cNvPr id="23558" name="Text Box 6"/>
          <p:cNvSpPr txBox="1">
            <a:spLocks noChangeArrowheads="1"/>
          </p:cNvSpPr>
          <p:nvPr/>
        </p:nvSpPr>
        <p:spPr bwMode="auto">
          <a:xfrm>
            <a:off x="457200" y="990600"/>
            <a:ext cx="8382000" cy="1938338"/>
          </a:xfrm>
          <a:prstGeom prst="rect">
            <a:avLst/>
          </a:prstGeom>
          <a:noFill/>
          <a:ln w="9525">
            <a:noFill/>
            <a:miter lim="800000"/>
            <a:headEnd/>
            <a:tailEnd/>
          </a:ln>
          <a:effectLst/>
        </p:spPr>
        <p:txBody>
          <a:bodyPr>
            <a:spAutoFit/>
          </a:bodyPr>
          <a:lstStyle/>
          <a:p>
            <a:pPr>
              <a:defRPr/>
            </a:pPr>
            <a:r>
              <a:rPr lang="en-US" dirty="0">
                <a:effectLst>
                  <a:outerShdw blurRad="38100" dist="38100" dir="2700000" algn="tl">
                    <a:srgbClr val="808080"/>
                  </a:outerShdw>
                </a:effectLst>
                <a:latin typeface="Sydney" pitchFamily="2" charset="0"/>
              </a:rPr>
              <a:t>“</a:t>
            </a:r>
            <a:r>
              <a:rPr lang="en-US" b="1" dirty="0"/>
              <a:t>The girls contorted into grotesque poses, fell down into frozen postures, and complained of biting and pinching sensations. In a village where everyone believed that the devil was real, close at hand, and acted in the real world, the suspected affliction of the girls became an obsession.”   Douglas Linder</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b="1" smtClean="0"/>
              <a:t>The Trials</a:t>
            </a:r>
            <a:endParaRPr b="1"/>
          </a:p>
        </p:txBody>
      </p:sp>
      <p:pic>
        <p:nvPicPr>
          <p:cNvPr id="24579" name="Picture 9" descr="http://www.law.umkc.edu/faculty/projects/ftrials/salem/salemexamof.jpg"/>
          <p:cNvPicPr>
            <a:picLocks noGrp="1" noChangeAspect="1" noChangeArrowheads="1"/>
          </p:cNvPicPr>
          <p:nvPr>
            <p:ph idx="1"/>
          </p:nvPr>
        </p:nvPicPr>
        <p:blipFill>
          <a:blip r:embed="rId3" cstate="print"/>
          <a:srcRect/>
          <a:stretch>
            <a:fillRect/>
          </a:stretch>
        </p:blipFill>
        <p:spPr>
          <a:xfrm>
            <a:off x="1676400" y="2743200"/>
            <a:ext cx="5486400" cy="3657600"/>
          </a:xfrm>
        </p:spPr>
      </p:pic>
      <p:sp>
        <p:nvSpPr>
          <p:cNvPr id="24580" name="Text Box 6"/>
          <p:cNvSpPr txBox="1">
            <a:spLocks noChangeArrowheads="1"/>
          </p:cNvSpPr>
          <p:nvPr/>
        </p:nvSpPr>
        <p:spPr bwMode="auto">
          <a:xfrm>
            <a:off x="762000" y="1600200"/>
            <a:ext cx="7772400" cy="954088"/>
          </a:xfrm>
          <a:prstGeom prst="rect">
            <a:avLst/>
          </a:prstGeom>
          <a:noFill/>
          <a:ln w="9525">
            <a:noFill/>
            <a:miter lim="800000"/>
            <a:headEnd/>
            <a:tailEnd/>
          </a:ln>
        </p:spPr>
        <p:txBody>
          <a:bodyPr>
            <a:spAutoFit/>
          </a:bodyPr>
          <a:lstStyle/>
          <a:p>
            <a:r>
              <a:rPr lang="en-US" sz="2800" b="1"/>
              <a:t>By the end of 1692, over 200 people were jailed and standing accused of witchcraft.</a:t>
            </a:r>
            <a:endParaRPr lang="en-US"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idx="1"/>
          </p:nvPr>
        </p:nvSpPr>
        <p:spPr>
          <a:xfrm>
            <a:off x="609600" y="1524000"/>
            <a:ext cx="7772400" cy="3581400"/>
          </a:xfrm>
        </p:spPr>
        <p:txBody>
          <a:bodyPr>
            <a:normAutofit/>
          </a:bodyPr>
          <a:lstStyle/>
          <a:p>
            <a:pPr eaLnBrk="1" hangingPunct="1">
              <a:defRPr/>
            </a:pPr>
            <a:r>
              <a:rPr lang="en-US" sz="2800" b="1" dirty="0">
                <a:effectLst>
                  <a:outerShdw blurRad="38100" dist="38100" dir="2700000" algn="tl">
                    <a:srgbClr val="808080"/>
                  </a:outerShdw>
                </a:effectLst>
              </a:rPr>
              <a:t> </a:t>
            </a:r>
            <a:r>
              <a:rPr lang="en-US" sz="2400" b="1" dirty="0" smtClean="0"/>
              <a:t>Nineteen men and women were hanged, all having been convicted of witchcraft</a:t>
            </a:r>
            <a:endParaRPr lang="en-US" sz="2400" dirty="0" smtClean="0"/>
          </a:p>
          <a:p>
            <a:pPr eaLnBrk="1" hangingPunct="1">
              <a:defRPr/>
            </a:pPr>
            <a:r>
              <a:rPr lang="en-US" sz="2400" b="1" dirty="0" smtClean="0"/>
              <a:t>Another man of over eighty years was pressed to death under heavy stones for refusing to submit to a trial on witchcraft charges</a:t>
            </a:r>
            <a:endParaRPr lang="en-US" sz="2400" dirty="0" smtClean="0"/>
          </a:p>
          <a:p>
            <a:pPr eaLnBrk="1" hangingPunct="1">
              <a:defRPr/>
            </a:pPr>
            <a:r>
              <a:rPr lang="en-US" sz="2400" b="1" dirty="0" smtClean="0"/>
              <a:t>Many languished in jail for months without trials</a:t>
            </a:r>
          </a:p>
          <a:p>
            <a:pPr eaLnBrk="1" hangingPunct="1">
              <a:defRPr/>
            </a:pPr>
            <a:r>
              <a:rPr lang="en-US" sz="2400" b="1" dirty="0" smtClean="0"/>
              <a:t>At least four died in prison</a:t>
            </a:r>
            <a:endParaRPr lang="en-US" sz="2400" dirty="0"/>
          </a:p>
        </p:txBody>
      </p:sp>
      <p:sp>
        <p:nvSpPr>
          <p:cNvPr id="24579" name="Rectangle 3"/>
          <p:cNvSpPr>
            <a:spLocks noGrp="1" noChangeArrowheads="1"/>
          </p:cNvSpPr>
          <p:nvPr>
            <p:ph type="title"/>
          </p:nvPr>
        </p:nvSpPr>
        <p:spPr>
          <a:xfrm>
            <a:off x="762000" y="381000"/>
            <a:ext cx="4267200" cy="1143000"/>
          </a:xfrm>
        </p:spPr>
        <p:txBody>
          <a:bodyPr>
            <a:normAutofit fontScale="90000"/>
          </a:bodyPr>
          <a:lstStyle/>
          <a:p>
            <a:pPr eaLnBrk="1" hangingPunct="1">
              <a:defRPr/>
            </a:pPr>
            <a:r>
              <a:rPr b="1" smtClean="0"/>
              <a:t>Hysteria Strikes</a:t>
            </a:r>
            <a:endParaRPr/>
          </a:p>
        </p:txBody>
      </p:sp>
      <p:pic>
        <p:nvPicPr>
          <p:cNvPr id="25604" name="Picture 5" descr="http://www.law.umkc.edu/faculty/projects/ftrials/salem/SAL_HANG.JPG">
            <a:hlinkClick r:id="rId3"/>
          </p:cNvPr>
          <p:cNvPicPr>
            <a:picLocks noChangeAspect="1" noChangeArrowheads="1"/>
          </p:cNvPicPr>
          <p:nvPr/>
        </p:nvPicPr>
        <p:blipFill>
          <a:blip r:embed="rId4" cstate="print"/>
          <a:srcRect/>
          <a:stretch>
            <a:fillRect/>
          </a:stretch>
        </p:blipFill>
        <p:spPr bwMode="auto">
          <a:xfrm>
            <a:off x="5867400" y="4038600"/>
            <a:ext cx="2743200" cy="2381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a:xfrm>
            <a:off x="685800" y="0"/>
            <a:ext cx="7772400" cy="1143000"/>
          </a:xfrm>
          <a:noFill/>
          <a:ln w="9525"/>
        </p:spPr>
        <p:txBody>
          <a:bodyPr wrap="square" lIns="91440" tIns="45720" rIns="91440" bIns="45720" numCol="1" compatLnSpc="1">
            <a:prstTxWarp prst="textNoShape">
              <a:avLst/>
            </a:prstTxWarp>
          </a:bodyPr>
          <a:lstStyle/>
          <a:p>
            <a:endParaRPr dirty="0" smtClean="0">
              <a:ln>
                <a:noFill/>
              </a:ln>
              <a:solidFill>
                <a:schemeClr val="bg1"/>
              </a:solidFill>
              <a:effectLst/>
              <a:latin typeface="EngrvrsOldEng Bd BT" pitchFamily="66" charset="0"/>
            </a:endParaRPr>
          </a:p>
        </p:txBody>
      </p:sp>
      <p:pic>
        <p:nvPicPr>
          <p:cNvPr id="68611" name="Picture 3" descr="The Mason Children"/>
          <p:cNvPicPr>
            <a:picLocks noGrp="1" noChangeAspect="1" noChangeArrowheads="1"/>
          </p:cNvPicPr>
          <p:nvPr>
            <p:ph idx="1"/>
          </p:nvPr>
        </p:nvPicPr>
        <p:blipFill>
          <a:blip r:embed="rId2" cstate="print"/>
          <a:srcRect/>
          <a:stretch>
            <a:fillRect/>
          </a:stretch>
        </p:blipFill>
        <p:spPr>
          <a:xfrm>
            <a:off x="1600200" y="1143000"/>
            <a:ext cx="5867400" cy="5380038"/>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304800" y="1524000"/>
            <a:ext cx="8534400" cy="4572000"/>
          </a:xfrm>
        </p:spPr>
        <p:txBody>
          <a:bodyPr/>
          <a:lstStyle/>
          <a:p>
            <a:pPr eaLnBrk="1" hangingPunct="1"/>
            <a:r>
              <a:rPr lang="en-US" sz="2100" smtClean="0"/>
              <a:t>1.  Doubts grow when respected citizens are convicted and executed. </a:t>
            </a:r>
            <a:br>
              <a:rPr lang="en-US" sz="2100" smtClean="0"/>
            </a:br>
            <a:r>
              <a:rPr lang="en-US" sz="2100" smtClean="0"/>
              <a:t>-------Rebecca Nurse (jury first acquits, then told to reconsider) </a:t>
            </a:r>
            <a:br>
              <a:rPr lang="en-US" sz="2100" smtClean="0"/>
            </a:br>
            <a:r>
              <a:rPr lang="en-US" sz="2100" smtClean="0"/>
              <a:t>-------George Burroughs (recites Lord's Prayer perfectly at hanging) </a:t>
            </a:r>
            <a:br>
              <a:rPr lang="en-US" sz="2100" smtClean="0"/>
            </a:br>
            <a:r>
              <a:rPr lang="en-US" sz="2100" smtClean="0"/>
              <a:t>2.  Accusations of witchcraft include the powerful and well-connected. </a:t>
            </a:r>
            <a:br>
              <a:rPr lang="en-US" sz="2100" smtClean="0"/>
            </a:br>
            <a:r>
              <a:rPr lang="en-US" sz="2100" smtClean="0"/>
              <a:t>-------Wife of Governor Phips (and others) </a:t>
            </a:r>
            <a:br>
              <a:rPr lang="en-US" sz="2100" smtClean="0"/>
            </a:br>
            <a:r>
              <a:rPr lang="en-US" sz="2100" smtClean="0"/>
              <a:t>3.  The educated elite of Boston pressure Gov. Phips to exclude spectral evidence. </a:t>
            </a:r>
            <a:br>
              <a:rPr lang="en-US" sz="2100" smtClean="0"/>
            </a:br>
            <a:r>
              <a:rPr lang="en-US" sz="2100" smtClean="0"/>
              <a:t>-------Increase Mather points out the Devil could take the shape of an innocent person: "It were better that 10 suspected witches should escape than one innocent person should be condemned." </a:t>
            </a:r>
            <a:br>
              <a:rPr lang="en-US" sz="2100" smtClean="0"/>
            </a:br>
            <a:r>
              <a:rPr lang="en-US" sz="2100" smtClean="0"/>
              <a:t>4.  Gov. Phips bars spectral evidence and disbands the Court</a:t>
            </a:r>
          </a:p>
          <a:p>
            <a:pPr eaLnBrk="1" hangingPunct="1"/>
            <a:endParaRPr lang="en-US" sz="1800" smtClean="0"/>
          </a:p>
        </p:txBody>
      </p:sp>
      <p:sp>
        <p:nvSpPr>
          <p:cNvPr id="3" name="Title 2"/>
          <p:cNvSpPr>
            <a:spLocks noGrp="1"/>
          </p:cNvSpPr>
          <p:nvPr>
            <p:ph type="title"/>
          </p:nvPr>
        </p:nvSpPr>
        <p:spPr/>
        <p:txBody>
          <a:bodyPr/>
          <a:lstStyle/>
          <a:p>
            <a:pPr eaLnBrk="1" hangingPunct="1">
              <a:defRPr/>
            </a:pPr>
            <a:r>
              <a:rPr sz="4400" b="1" smtClean="0"/>
              <a:t>Why the Hysteria Ended </a:t>
            </a:r>
            <a:endParaRPr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343400"/>
            <a:ext cx="7772400" cy="1143000"/>
          </a:xfrm>
        </p:spPr>
        <p:txBody>
          <a:bodyPr/>
          <a:lstStyle/>
          <a:p>
            <a:pPr eaLnBrk="1" hangingPunct="1">
              <a:defRPr/>
            </a:pPr>
            <a:r>
              <a:rPr b="1">
                <a:solidFill>
                  <a:schemeClr val="tx1"/>
                </a:solidFill>
                <a:effectLst>
                  <a:outerShdw blurRad="38100" dist="38100" dir="2700000" algn="tl">
                    <a:srgbClr val="808080"/>
                  </a:outerShdw>
                </a:effectLst>
                <a:latin typeface="Sydney" pitchFamily="2" charset="0"/>
              </a:rPr>
              <a:t/>
            </a:r>
            <a:br>
              <a:rPr b="1">
                <a:solidFill>
                  <a:schemeClr val="tx1"/>
                </a:solidFill>
                <a:effectLst>
                  <a:outerShdw blurRad="38100" dist="38100" dir="2700000" algn="tl">
                    <a:srgbClr val="808080"/>
                  </a:outerShdw>
                </a:effectLst>
                <a:latin typeface="Sydney" pitchFamily="2" charset="0"/>
              </a:rPr>
            </a:br>
            <a:r>
              <a:rPr b="1" smtClean="0"/>
              <a:t>The Crucible</a:t>
            </a:r>
            <a:r>
              <a:rPr smtClean="0"/>
              <a:t/>
            </a:r>
            <a:br>
              <a:rPr smtClean="0"/>
            </a:br>
            <a:r>
              <a:rPr b="1" smtClean="0"/>
              <a:t>by Arthur Miller</a:t>
            </a:r>
            <a:endParaRPr/>
          </a:p>
        </p:txBody>
      </p:sp>
      <p:pic>
        <p:nvPicPr>
          <p:cNvPr id="27651" name="Picture 12" descr="http://history.sandiego.edu/gen/filmnotes/images3/crucible1.jpg">
            <a:hlinkClick r:id="rId3"/>
          </p:cNvPr>
          <p:cNvPicPr>
            <a:picLocks noChangeAspect="1" noChangeArrowheads="1"/>
          </p:cNvPicPr>
          <p:nvPr/>
        </p:nvPicPr>
        <p:blipFill>
          <a:blip r:embed="rId4" cstate="print"/>
          <a:srcRect/>
          <a:stretch>
            <a:fillRect/>
          </a:stretch>
        </p:blipFill>
        <p:spPr bwMode="auto">
          <a:xfrm>
            <a:off x="3429000" y="609600"/>
            <a:ext cx="2174875" cy="32004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idx="1"/>
          </p:nvPr>
        </p:nvSpPr>
        <p:spPr>
          <a:xfrm>
            <a:off x="457200" y="1524000"/>
            <a:ext cx="8077200" cy="4114800"/>
          </a:xfrm>
        </p:spPr>
        <p:txBody>
          <a:bodyPr>
            <a:normAutofit fontScale="92500" lnSpcReduction="10000"/>
          </a:bodyPr>
          <a:lstStyle/>
          <a:p>
            <a:pPr eaLnBrk="1" hangingPunct="1">
              <a:defRPr/>
            </a:pPr>
            <a:r>
              <a:rPr lang="en-US" sz="2800" b="1" dirty="0">
                <a:effectLst>
                  <a:outerShdw blurRad="38100" dist="38100" dir="2700000" algn="tl">
                    <a:srgbClr val="808080"/>
                  </a:outerShdw>
                </a:effectLst>
                <a:latin typeface="Sydney" pitchFamily="2" charset="0"/>
              </a:rPr>
              <a:t>	</a:t>
            </a:r>
            <a:r>
              <a:rPr lang="en-US" sz="2800" b="1" dirty="0" smtClean="0"/>
              <a:t>We begin with a play, set in colonial America.</a:t>
            </a:r>
            <a:endParaRPr lang="en-US" sz="2800" dirty="0" smtClean="0"/>
          </a:p>
          <a:p>
            <a:pPr eaLnBrk="1" hangingPunct="1">
              <a:defRPr/>
            </a:pPr>
            <a:r>
              <a:rPr lang="en-US" sz="2800" b="1" dirty="0" smtClean="0"/>
              <a:t>    Arthur Miller’s drama</a:t>
            </a:r>
            <a:r>
              <a:rPr lang="en-US" sz="2800" b="1" i="1" dirty="0" smtClean="0"/>
              <a:t> The Crucible</a:t>
            </a:r>
            <a:r>
              <a:rPr lang="en-US" sz="2800" b="1" dirty="0" smtClean="0"/>
              <a:t> has its feet in two eras of time, Puritanical New England Salem Witch Trials of 1692 and Cold War Washington of the 1950’s.  Miller presents America’s deepest past in order to make a modern point.  He saw that, as the saying goes, “Those who do not learn from history are doomed to repeat it.”</a:t>
            </a:r>
            <a:endParaRPr lang="en-US" sz="2800" dirty="0" smtClean="0"/>
          </a:p>
          <a:p>
            <a:pPr eaLnBrk="1" hangingPunct="1">
              <a:defRPr/>
            </a:pPr>
            <a:endParaRPr lang="en-US" sz="2800" dirty="0"/>
          </a:p>
        </p:txBody>
      </p:sp>
      <p:sp>
        <p:nvSpPr>
          <p:cNvPr id="6147" name="Rectangle 3"/>
          <p:cNvSpPr>
            <a:spLocks noGrp="1" noChangeArrowheads="1"/>
          </p:cNvSpPr>
          <p:nvPr>
            <p:ph type="title"/>
          </p:nvPr>
        </p:nvSpPr>
        <p:spPr>
          <a:xfrm>
            <a:off x="685800" y="304800"/>
            <a:ext cx="8229600" cy="1219200"/>
          </a:xfrm>
        </p:spPr>
        <p:txBody>
          <a:bodyPr/>
          <a:lstStyle/>
          <a:p>
            <a:pPr eaLnBrk="1" hangingPunct="1">
              <a:defRPr/>
            </a:pPr>
            <a:r>
              <a:rPr sz="4400" b="1" smtClean="0"/>
              <a:t>Setting</a:t>
            </a:r>
            <a:endParaRPr sz="4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r>
              <a:rPr lang="en-US" smtClean="0"/>
              <a:t>Group of girls caught dancing in woods with Tituba</a:t>
            </a:r>
          </a:p>
          <a:p>
            <a:pPr eaLnBrk="1" hangingPunct="1"/>
            <a:r>
              <a:rPr lang="en-US" smtClean="0"/>
              <a:t>  Among the group is the Daughter of Rev. Parris and the daughter of Thomas and Anne Putnam</a:t>
            </a:r>
          </a:p>
          <a:p>
            <a:pPr eaLnBrk="1" hangingPunct="1"/>
            <a:r>
              <a:rPr lang="en-US" smtClean="0"/>
              <a:t>Girls feign sickness and possession</a:t>
            </a:r>
          </a:p>
          <a:p>
            <a:pPr eaLnBrk="1" hangingPunct="1"/>
            <a:r>
              <a:rPr lang="en-US" smtClean="0"/>
              <a:t> Both families demand that the possessors be found and punished</a:t>
            </a:r>
          </a:p>
        </p:txBody>
      </p:sp>
      <p:sp>
        <p:nvSpPr>
          <p:cNvPr id="3" name="Title 2"/>
          <p:cNvSpPr>
            <a:spLocks noGrp="1"/>
          </p:cNvSpPr>
          <p:nvPr>
            <p:ph type="title"/>
          </p:nvPr>
        </p:nvSpPr>
        <p:spPr/>
        <p:txBody>
          <a:bodyPr/>
          <a:lstStyle/>
          <a:p>
            <a:pPr eaLnBrk="1" hangingPunct="1">
              <a:defRPr/>
            </a:pPr>
            <a:r>
              <a:rPr b="1" smtClean="0"/>
              <a:t>How the play begins . . .</a:t>
            </a:r>
            <a:endParaRPr b="1"/>
          </a:p>
        </p:txBody>
      </p:sp>
      <p:pic>
        <p:nvPicPr>
          <p:cNvPr id="29700" name="Picture 4" descr="http://www.greatlakestheater.org/season/images/crucible.jpg"/>
          <p:cNvPicPr>
            <a:picLocks noChangeAspect="1" noChangeArrowheads="1"/>
          </p:cNvPicPr>
          <p:nvPr/>
        </p:nvPicPr>
        <p:blipFill>
          <a:blip r:embed="rId3" cstate="print"/>
          <a:srcRect/>
          <a:stretch>
            <a:fillRect/>
          </a:stretch>
        </p:blipFill>
        <p:spPr bwMode="auto">
          <a:xfrm>
            <a:off x="3048000" y="4038600"/>
            <a:ext cx="3352800" cy="25177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idx="1"/>
          </p:nvPr>
        </p:nvSpPr>
        <p:spPr/>
        <p:txBody>
          <a:bodyPr/>
          <a:lstStyle/>
          <a:p>
            <a:pPr eaLnBrk="1" hangingPunct="1"/>
            <a:r>
              <a:rPr lang="en-US" sz="2400" b="1" smtClean="0"/>
              <a:t>Famous American Trials. Salem Witchcraft Trials</a:t>
            </a:r>
            <a:r>
              <a:rPr lang="en-US" sz="2400" b="1" i="1" smtClean="0"/>
              <a:t> 1</a:t>
            </a:r>
            <a:r>
              <a:rPr lang="en-US" sz="2400" b="1" smtClean="0"/>
              <a:t>692 http://www.law.umkc.edu/faculty/projects/</a:t>
            </a:r>
          </a:p>
          <a:p>
            <a:pPr eaLnBrk="1" hangingPunct="1">
              <a:buFont typeface="Wingdings 2" pitchFamily="18" charset="2"/>
              <a:buNone/>
            </a:pPr>
            <a:r>
              <a:rPr lang="en-US" sz="2400" b="1" smtClean="0"/>
              <a:t>    ftrials/salem/SALEM.HTM</a:t>
            </a:r>
            <a:endParaRPr lang="en-US" sz="2400" smtClean="0"/>
          </a:p>
        </p:txBody>
      </p:sp>
      <p:sp>
        <p:nvSpPr>
          <p:cNvPr id="26627" name="Rectangle 3"/>
          <p:cNvSpPr>
            <a:spLocks noGrp="1" noChangeArrowheads="1"/>
          </p:cNvSpPr>
          <p:nvPr>
            <p:ph type="title"/>
          </p:nvPr>
        </p:nvSpPr>
        <p:spPr/>
        <p:txBody>
          <a:bodyPr/>
          <a:lstStyle/>
          <a:p>
            <a:pPr eaLnBrk="1" hangingPunct="1">
              <a:defRPr/>
            </a:pPr>
            <a:r>
              <a:rPr b="1" smtClean="0"/>
              <a:t>Works Cited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2706" name="Picture 2" descr="http://chnm.gmu.edu/exploring/images/puritans_engraving.jpg"/>
          <p:cNvPicPr>
            <a:picLocks noChangeAspect="1" noChangeArrowheads="1"/>
          </p:cNvPicPr>
          <p:nvPr/>
        </p:nvPicPr>
        <p:blipFill>
          <a:blip r:embed="rId2" cstate="print"/>
          <a:srcRect/>
          <a:stretch>
            <a:fillRect/>
          </a:stretch>
        </p:blipFill>
        <p:spPr bwMode="auto">
          <a:xfrm>
            <a:off x="2438400" y="1447800"/>
            <a:ext cx="3648075" cy="42957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7282" name="Picture 2" descr="http://4.bp.blogspot.com/_SWN5E308pHs/TCAfou5TxTI/AAAAAAAAAGM/15wuucARb7c/s1600/puritans+preaching.jpg"/>
          <p:cNvPicPr>
            <a:picLocks noChangeAspect="1" noChangeArrowheads="1"/>
          </p:cNvPicPr>
          <p:nvPr/>
        </p:nvPicPr>
        <p:blipFill>
          <a:blip r:embed="rId2" cstate="print"/>
          <a:srcRect/>
          <a:stretch>
            <a:fillRect/>
          </a:stretch>
        </p:blipFill>
        <p:spPr bwMode="auto">
          <a:xfrm>
            <a:off x="2514600" y="2438400"/>
            <a:ext cx="3810000" cy="22193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99330" name="Picture 2" descr="http://wshs.wtvl.k12.me.us/~social/apush/chap3/anne_pollard.gif"/>
          <p:cNvPicPr>
            <a:picLocks noChangeAspect="1" noChangeArrowheads="1"/>
          </p:cNvPicPr>
          <p:nvPr/>
        </p:nvPicPr>
        <p:blipFill>
          <a:blip r:embed="rId2" cstate="print"/>
          <a:srcRect/>
          <a:stretch>
            <a:fillRect/>
          </a:stretch>
        </p:blipFill>
        <p:spPr bwMode="auto">
          <a:xfrm>
            <a:off x="2514600" y="609600"/>
            <a:ext cx="4095750" cy="54387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0354" name="Picture 2" descr="http://wshs.wtvl.k12.me.us/~social/apush/chap3/freake1.jpg"/>
          <p:cNvPicPr>
            <a:picLocks noChangeAspect="1" noChangeArrowheads="1"/>
          </p:cNvPicPr>
          <p:nvPr/>
        </p:nvPicPr>
        <p:blipFill>
          <a:blip r:embed="rId2" cstate="print"/>
          <a:srcRect/>
          <a:stretch>
            <a:fillRect/>
          </a:stretch>
        </p:blipFill>
        <p:spPr bwMode="auto">
          <a:xfrm>
            <a:off x="2362200" y="0"/>
            <a:ext cx="4762500" cy="64293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Read Ann Bradstreet's poem "To my Dear and Loving Husband " </a:t>
            </a:r>
          </a:p>
          <a:p>
            <a:endParaRPr lang="en-US" sz="2000" dirty="0" smtClean="0"/>
          </a:p>
          <a:p>
            <a:pPr>
              <a:buNone/>
            </a:pPr>
            <a:r>
              <a:rPr lang="en-US" sz="2000" dirty="0" smtClean="0"/>
              <a:t> If ever two were one, then surely we. </a:t>
            </a:r>
            <a:br>
              <a:rPr lang="en-US" sz="2000" dirty="0" smtClean="0"/>
            </a:br>
            <a:r>
              <a:rPr lang="en-US" sz="2000" dirty="0" smtClean="0"/>
              <a:t>If ever man were </a:t>
            </a:r>
            <a:r>
              <a:rPr lang="en-US" sz="2000" dirty="0" err="1" smtClean="0"/>
              <a:t>lov'd</a:t>
            </a:r>
            <a:r>
              <a:rPr lang="en-US" sz="2000" dirty="0" smtClean="0"/>
              <a:t> by wife, then thee. </a:t>
            </a:r>
            <a:br>
              <a:rPr lang="en-US" sz="2000" dirty="0" smtClean="0"/>
            </a:br>
            <a:r>
              <a:rPr lang="en-US" sz="2000" dirty="0" smtClean="0"/>
              <a:t>If ever wife was happy in a man, </a:t>
            </a:r>
            <a:br>
              <a:rPr lang="en-US" sz="2000" dirty="0" smtClean="0"/>
            </a:br>
            <a:r>
              <a:rPr lang="en-US" sz="2000" dirty="0" smtClean="0"/>
              <a:t>  Compare with me, ye women, if you can. </a:t>
            </a:r>
            <a:br>
              <a:rPr lang="en-US" sz="2000" dirty="0" smtClean="0"/>
            </a:br>
            <a:r>
              <a:rPr lang="en-US" sz="2000" dirty="0" smtClean="0"/>
              <a:t>  I prize thy love more than whole Mines of gold </a:t>
            </a:r>
            <a:br>
              <a:rPr lang="en-US" sz="2000" dirty="0" smtClean="0"/>
            </a:br>
            <a:r>
              <a:rPr lang="en-US" sz="2000" dirty="0" smtClean="0"/>
              <a:t> Or all the riches that the East doth hold. </a:t>
            </a:r>
            <a:br>
              <a:rPr lang="en-US" sz="2000" dirty="0" smtClean="0"/>
            </a:br>
            <a:r>
              <a:rPr lang="en-US" sz="2000" dirty="0" smtClean="0"/>
              <a:t>My love is such that Rivers cannot quench, </a:t>
            </a:r>
            <a:br>
              <a:rPr lang="en-US" sz="2000" dirty="0" smtClean="0"/>
            </a:br>
            <a:r>
              <a:rPr lang="en-US" sz="2000" dirty="0" smtClean="0"/>
              <a:t>  Nor ought but love from thee give </a:t>
            </a:r>
            <a:r>
              <a:rPr lang="en-US" sz="2000" dirty="0" err="1" smtClean="0"/>
              <a:t>recompetence</a:t>
            </a:r>
            <a:r>
              <a:rPr lang="en-US" sz="2000" dirty="0" smtClean="0"/>
              <a:t>. </a:t>
            </a:r>
            <a:br>
              <a:rPr lang="en-US" sz="2000" dirty="0" smtClean="0"/>
            </a:br>
            <a:r>
              <a:rPr lang="en-US" sz="2000" dirty="0" smtClean="0"/>
              <a:t>  Thy love is such I can no way repay. </a:t>
            </a:r>
            <a:br>
              <a:rPr lang="en-US" sz="2000" dirty="0" smtClean="0"/>
            </a:br>
            <a:r>
              <a:rPr lang="en-US" sz="2000" dirty="0" smtClean="0"/>
              <a:t>  The heavens reward thee manifold, I pray. </a:t>
            </a:r>
            <a:br>
              <a:rPr lang="en-US" sz="2000" dirty="0" smtClean="0"/>
            </a:br>
            <a:r>
              <a:rPr lang="en-US" sz="2000" dirty="0" smtClean="0"/>
              <a:t>  Then while we live, in love let's so </a:t>
            </a:r>
            <a:r>
              <a:rPr lang="en-US" sz="2000" dirty="0" err="1" smtClean="0"/>
              <a:t>persever</a:t>
            </a:r>
            <a:r>
              <a:rPr lang="en-US" sz="2000" dirty="0" smtClean="0"/>
              <a:t> </a:t>
            </a:r>
            <a:br>
              <a:rPr lang="en-US" sz="2000" dirty="0" smtClean="0"/>
            </a:br>
            <a:r>
              <a:rPr lang="en-US" sz="2000" dirty="0" smtClean="0"/>
              <a:t> That when we live no more, we may live ever.</a:t>
            </a:r>
            <a:endParaRPr lang="en-US" sz="2000" dirty="0"/>
          </a:p>
        </p:txBody>
      </p:sp>
      <p:sp>
        <p:nvSpPr>
          <p:cNvPr id="3" name="Title 2"/>
          <p:cNvSpPr>
            <a:spLocks noGrp="1"/>
          </p:cNvSpPr>
          <p:nvPr>
            <p:ph type="title"/>
          </p:nvPr>
        </p:nvSpPr>
        <p:spPr/>
        <p:txBody>
          <a:bodyPr>
            <a:normAutofit/>
          </a:bodyPr>
          <a:lstStyle/>
          <a:p>
            <a:r>
              <a:rPr lang="en-US" sz="2400" dirty="0" smtClean="0"/>
              <a:t>What inferences  can we make about Puritan women and wives based on this poem?</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1016</TotalTime>
  <Words>1508</Words>
  <Application>Microsoft Office PowerPoint</Application>
  <PresentationFormat>On-screen Show (4:3)</PresentationFormat>
  <Paragraphs>164</Paragraphs>
  <Slides>44</Slides>
  <Notes>18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Paper</vt:lpstr>
      <vt:lpstr>Puritanism (Age of FAITH)</vt:lpstr>
      <vt:lpstr>Standards Covered:  </vt:lpstr>
      <vt:lpstr>What cultural inferences can we make based on Puritan Art?</vt:lpstr>
      <vt:lpstr>Slide 4</vt:lpstr>
      <vt:lpstr>Slide 5</vt:lpstr>
      <vt:lpstr>Slide 6</vt:lpstr>
      <vt:lpstr>Slide 7</vt:lpstr>
      <vt:lpstr>Slide 8</vt:lpstr>
      <vt:lpstr>What inferences  can we make about Puritan women and wives based on this poem?</vt:lpstr>
      <vt:lpstr>Who were these Puritans?</vt:lpstr>
      <vt:lpstr>Slide 11</vt:lpstr>
      <vt:lpstr>Who were the Puritans Cont…</vt:lpstr>
      <vt:lpstr>Puritan Culture</vt:lpstr>
      <vt:lpstr>Quote of the week from Puritansermons.com:</vt:lpstr>
      <vt:lpstr>Slide 15</vt:lpstr>
      <vt:lpstr>John Winthrop</vt:lpstr>
      <vt:lpstr>-from a sermon preached on the way to the New World, spring 1630, by John Winthrop</vt:lpstr>
      <vt:lpstr>Slide 18</vt:lpstr>
      <vt:lpstr>Slide 19</vt:lpstr>
      <vt:lpstr>Commemorative Death Rings</vt:lpstr>
      <vt:lpstr>Slide 21</vt:lpstr>
      <vt:lpstr>Slide 22</vt:lpstr>
      <vt:lpstr>Leading Puritan Writers</vt:lpstr>
      <vt:lpstr>Leading Puritan Writers</vt:lpstr>
      <vt:lpstr>Slide 25</vt:lpstr>
      <vt:lpstr>Leading Puritan Writers</vt:lpstr>
      <vt:lpstr>Characteristics of Puritan Writing</vt:lpstr>
      <vt:lpstr>Puritan Literature</vt:lpstr>
      <vt:lpstr>Puritan Writings-A Means to Provide Spiritual Enlightenment, Instruction and  Self-Examination</vt:lpstr>
      <vt:lpstr>Puritan Plain Style</vt:lpstr>
      <vt:lpstr>Puritan Beliefs </vt:lpstr>
      <vt:lpstr>Puritan Beliefs Cont.</vt:lpstr>
      <vt:lpstr>What do we know about the Salem Witchcraft Trials?</vt:lpstr>
      <vt:lpstr>How it started . . .</vt:lpstr>
      <vt:lpstr>Causes of Witchcraft Hysteria in Salem</vt:lpstr>
      <vt:lpstr>Witch Cake</vt:lpstr>
      <vt:lpstr>Spectral Evidence</vt:lpstr>
      <vt:lpstr>The Trials</vt:lpstr>
      <vt:lpstr>Hysteria Strikes</vt:lpstr>
      <vt:lpstr>Why the Hysteria Ended </vt:lpstr>
      <vt:lpstr> The Crucible by Arthur Miller</vt:lpstr>
      <vt:lpstr>Setting</vt:lpstr>
      <vt:lpstr>How the play begins . . .</vt:lpstr>
      <vt:lpstr>Works Cited</vt:lpstr>
    </vt:vector>
  </TitlesOfParts>
  <Company>TUHSD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Puritan Beliefs and the Salem Witch Trials</dc:title>
  <dc:creator>wlowthorp</dc:creator>
  <cp:lastModifiedBy>Sidell</cp:lastModifiedBy>
  <cp:revision>34</cp:revision>
  <dcterms:created xsi:type="dcterms:W3CDTF">2007-08-09T22:52:52Z</dcterms:created>
  <dcterms:modified xsi:type="dcterms:W3CDTF">2011-09-14T17:11:45Z</dcterms:modified>
</cp:coreProperties>
</file>