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83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2" r:id="rId20"/>
    <p:sldId id="275" r:id="rId21"/>
    <p:sldId id="279" r:id="rId22"/>
    <p:sldId id="276" r:id="rId23"/>
    <p:sldId id="277" r:id="rId24"/>
    <p:sldId id="278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D1C77-C219-4CBD-9C5D-E26871259F76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D0729DC-A550-4BEC-BA9E-F6D27C7501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671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16571-875F-49A2-AC24-FCA7E60869F0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8BFF-8B75-473D-8264-C12104187C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8948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8B603CA3-12D2-493A-81A8-94A3AF45BC1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D1803-9A19-4466-9117-BB3E7C3E04B7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7032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EC59-B32D-47DF-A7CA-B65DF21386FB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CE824B3-F5E4-46CC-9EA6-CBDED4C1A2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343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4959E-0E05-4055-B5B5-6F9DE1FCAA48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E140A6D-87D1-440E-A226-6D7D1358CC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74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81FFE-80FF-477B-97F6-E0A9A20A7E6B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3A177-1DF4-431D-92A9-56B23D0E83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660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" name="Rectangle 2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1" name="Rectangle 24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42E0E-EB4A-42AD-A791-027FC9AF4780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E1BC636-4E46-4519-873F-2D31D7A0FF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62031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1ED15-26BA-4F5A-97CC-9DD97ECCBB01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2C913FD5-642F-4AEE-A6EE-F18A7C044F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01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0BC4-1EE0-4EE0-A710-8CD066262E62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877DD8A-EA4F-4E3A-85EE-F8814222C5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05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9D2BEC5-DE2E-4F20-9399-AAE628D0BCB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91F88-D3C1-4F3B-A431-C49BBA4B3918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598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4A5705A-2B41-4FE1-91A1-C32F5B03F58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DAD00-12B0-487C-8928-E63C52C871DC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9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76325CA1-DB33-41D2-8DC7-8533A8EA234A}" type="datetimeFigureOut">
              <a:rPr lang="en-US"/>
              <a:pPr>
                <a:defRPr/>
              </a:pPr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>
                <a:solidFill>
                  <a:srgbClr val="9D2512"/>
                </a:solidFill>
                <a:latin typeface="Times New Roman" panose="02020603050405020304" pitchFamily="18" charset="0"/>
              </a:defRPr>
            </a:lvl1pPr>
          </a:lstStyle>
          <a:p>
            <a:fld id="{736132C7-C899-49B8-9401-1686345C831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9D251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9D2512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B32C16"/>
        </a:buClr>
        <a:buSzPct val="75000"/>
        <a:buFont typeface="Wingdings 2" panose="05020102010507070707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F5CD2D"/>
        </a:buClr>
        <a:buSzPct val="70000"/>
        <a:buFont typeface="Wingdings" panose="05000000000000000000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AEBAD5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owl.english.purdue.ed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rringtonhigh.org/C16/British%20Literature/Document%20Library/MLA_2009%5B1%5D.ppt" TargetMode="External"/><Relationship Id="rId2" Type="http://schemas.openxmlformats.org/officeDocument/2006/relationships/hyperlink" Target="http://owl.english.purdue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All information in this PowerPoint comes courtesy of The Purdue Online Writing Lab (OWL)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MLA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Article in a Magazine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FF0000"/>
                </a:solidFill>
              </a:rPr>
              <a:t>NEW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Author last name, first. “Title of Article.” </a:t>
            </a:r>
            <a:r>
              <a:rPr lang="en-US" altLang="en-US" sz="3200" i="1" smtClean="0"/>
              <a:t>Title of Magazine</a:t>
            </a:r>
            <a:r>
              <a:rPr lang="en-US" altLang="en-US" sz="3200" smtClean="0"/>
              <a:t>. day month year: pages. Medium of Publication.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Buchman, Dana.  “A Special Education.” </a:t>
            </a:r>
            <a:r>
              <a:rPr lang="en-US" altLang="en-US" sz="3200" i="1" smtClean="0"/>
              <a:t>Good Housekeeping</a:t>
            </a:r>
            <a:r>
              <a:rPr lang="en-US" altLang="en-US" sz="3200" smtClean="0"/>
              <a:t>.  Mar. 2006: 143-8. Print.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Article in a Newspaper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Same as magazine, but note:</a:t>
            </a:r>
          </a:p>
          <a:p>
            <a:pPr lvl="1" eaLnBrk="1" hangingPunct="1"/>
            <a:r>
              <a:rPr lang="en-US" altLang="en-US" sz="3200" smtClean="0"/>
              <a:t>Pages usually include letter of section, such as A37 or F1</a:t>
            </a:r>
          </a:p>
          <a:p>
            <a:pPr lvl="1" eaLnBrk="1" hangingPunct="1"/>
            <a:r>
              <a:rPr lang="en-US" altLang="en-US" sz="3200" smtClean="0"/>
              <a:t>If you need to note edition, (late ed., early ed.) insert after year, before colon, for example - 21 May 2007 late ed.: A1</a:t>
            </a:r>
          </a:p>
          <a:p>
            <a:pPr lvl="1" eaLnBrk="1" hangingPunct="1"/>
            <a:r>
              <a:rPr lang="en-US" altLang="en-US" sz="3200" smtClean="0"/>
              <a:t>If it isn't a well known publication, include city name and state in brackets after title, for example: </a:t>
            </a:r>
            <a:r>
              <a:rPr lang="en-US" altLang="en-US" sz="3200" i="1" smtClean="0"/>
              <a:t>Post</a:t>
            </a:r>
            <a:r>
              <a:rPr lang="en-US" altLang="en-US" sz="3200" smtClean="0"/>
              <a:t> </a:t>
            </a:r>
            <a:r>
              <a:rPr lang="en-US" altLang="en-US" sz="3200" i="1" smtClean="0"/>
              <a:t>and</a:t>
            </a:r>
            <a:r>
              <a:rPr lang="en-US" altLang="en-US" sz="3200" smtClean="0"/>
              <a:t> </a:t>
            </a:r>
            <a:r>
              <a:rPr lang="en-US" altLang="en-US" sz="3200" i="1" smtClean="0"/>
              <a:t>Courier</a:t>
            </a:r>
            <a:r>
              <a:rPr lang="en-US" altLang="en-US" sz="3200" smtClean="0"/>
              <a:t> [Charleston, SC]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Electronic Sources - Basic Style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Author if available </a:t>
            </a:r>
          </a:p>
          <a:p>
            <a:pPr eaLnBrk="1" hangingPunct="1"/>
            <a:r>
              <a:rPr lang="en-US" altLang="en-US" sz="3200" smtClean="0"/>
              <a:t>Name of site</a:t>
            </a:r>
          </a:p>
          <a:p>
            <a:pPr eaLnBrk="1" hangingPunct="1"/>
            <a:r>
              <a:rPr lang="en-US" altLang="en-US" sz="3200" smtClean="0"/>
              <a:t>Institution or organization affiliated with site(sponsor or publisher) </a:t>
            </a:r>
            <a:r>
              <a:rPr lang="en-US" altLang="en-US" sz="3200" smtClean="0">
                <a:solidFill>
                  <a:srgbClr val="FF0000"/>
                </a:solidFill>
              </a:rPr>
              <a:t>*NEW: </a:t>
            </a:r>
            <a:r>
              <a:rPr lang="en-US" altLang="en-US" sz="3200" smtClean="0"/>
              <a:t>use n.p. if no publisher is available</a:t>
            </a:r>
          </a:p>
          <a:p>
            <a:pPr eaLnBrk="1" hangingPunct="1"/>
            <a:r>
              <a:rPr lang="en-US" altLang="en-US" sz="3200" smtClean="0"/>
              <a:t>Publishing date </a:t>
            </a:r>
            <a:r>
              <a:rPr lang="en-US" altLang="en-US" sz="3200" smtClean="0">
                <a:solidFill>
                  <a:srgbClr val="FF0000"/>
                </a:solidFill>
              </a:rPr>
              <a:t>*NEW: </a:t>
            </a:r>
            <a:r>
              <a:rPr lang="en-US" altLang="en-US" sz="3200" smtClean="0"/>
              <a:t>use n.d. if no publishing date is available</a:t>
            </a:r>
          </a:p>
          <a:p>
            <a:pPr eaLnBrk="1" hangingPunct="1"/>
            <a:r>
              <a:rPr lang="en-US" altLang="en-US" sz="3200" smtClean="0"/>
              <a:t>Medium of Publication</a:t>
            </a:r>
          </a:p>
          <a:p>
            <a:pPr eaLnBrk="1" hangingPunct="1"/>
            <a:r>
              <a:rPr lang="en-US" altLang="en-US" sz="3200" smtClean="0"/>
              <a:t>Date accessed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Electronic Sources Continued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OLD web</a:t>
            </a:r>
          </a:p>
          <a:p>
            <a:pPr eaLnBrk="1" hangingPunct="1"/>
            <a:r>
              <a:rPr lang="en-US" altLang="en-US" smtClean="0"/>
              <a:t>Author last name, first. “Title of page or article.” name of site. Publishing date. Publisher of site. Date of access &lt;url&gt;.</a:t>
            </a:r>
          </a:p>
          <a:p>
            <a:pPr eaLnBrk="1" hangingPunct="1"/>
            <a:r>
              <a:rPr lang="en-US" altLang="en-US" smtClean="0"/>
              <a:t>Grady, Josie.  “Good Stuff? Clothing.” </a:t>
            </a:r>
            <a:r>
              <a:rPr lang="en-US" altLang="en-US" u="sng" smtClean="0"/>
              <a:t>Worldwatch</a:t>
            </a:r>
            <a:r>
              <a:rPr lang="en-US" altLang="en-US" smtClean="0"/>
              <a:t>. 2008. Worldwatch Institute.  14 Dec. 2008 &lt;http://www.worldwatch.org&gt;.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Electronic Sources Continued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rgbClr val="FF0000"/>
                </a:solidFill>
              </a:rPr>
              <a:t>NEW web</a:t>
            </a:r>
          </a:p>
          <a:p>
            <a:pPr eaLnBrk="1" hangingPunct="1"/>
            <a:r>
              <a:rPr lang="en-US" altLang="en-US" sz="3600" smtClean="0"/>
              <a:t>Author last name, first. “Title of page or article.” </a:t>
            </a:r>
            <a:r>
              <a:rPr lang="en-US" altLang="en-US" sz="3600" i="1" smtClean="0"/>
              <a:t>name of site</a:t>
            </a:r>
            <a:r>
              <a:rPr lang="en-US" altLang="en-US" sz="3600" smtClean="0"/>
              <a:t>. Publisher/sponsor, Date of resource creation. Medium of Publication. Access date. </a:t>
            </a:r>
          </a:p>
          <a:p>
            <a:pPr eaLnBrk="1" hangingPunct="1"/>
            <a:r>
              <a:rPr lang="en-US" altLang="en-US" sz="3600" smtClean="0"/>
              <a:t>Grady, Josie.  “Good Stuff? Clothing.” </a:t>
            </a:r>
            <a:r>
              <a:rPr lang="en-US" altLang="en-US" sz="3600" i="1" smtClean="0"/>
              <a:t>Worldwatch.</a:t>
            </a:r>
            <a:r>
              <a:rPr lang="en-US" altLang="en-US" sz="3600" smtClean="0"/>
              <a:t> Worldwatch Institute. 2008. Web.  14 Dec. 2008.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Electronic Sources - Examples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Entire web site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i="1" smtClean="0"/>
              <a:t>The Purdue OWL Family of Sites</a:t>
            </a:r>
            <a:r>
              <a:rPr lang="en-US" altLang="en-US" sz="3600" smtClean="0"/>
              <a:t>.  The Writing Lab and OWL at Purdue and Purdue U, 2008. Web. 23 April 2008.</a:t>
            </a:r>
          </a:p>
          <a:p>
            <a:pPr eaLnBrk="1" hangingPunct="1"/>
            <a:r>
              <a:rPr lang="en-US" altLang="en-US" sz="3600" smtClean="0"/>
              <a:t>Article/page on wed site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smtClean="0"/>
              <a:t>“How to Make Vegetarian Chili.” eHow.com. eHow, n.d. Web. 24 Feb.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Electronic Sources - Examples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NEW Online Database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*note-just like the magazine/newspaper in print, except add: title of database italicized. medium of publication. access date.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Junge, Wolfgang, and Nathan Nelson. “Nature's Rotary Electromotors.” </a:t>
            </a:r>
            <a:r>
              <a:rPr lang="en-US" altLang="en-US" i="1" smtClean="0"/>
              <a:t>Science</a:t>
            </a:r>
            <a:r>
              <a:rPr lang="en-US" altLang="en-US" smtClean="0"/>
              <a:t> 29 Apr. 2005: 642-44. </a:t>
            </a:r>
            <a:r>
              <a:rPr lang="en-US" altLang="en-US" i="1" smtClean="0"/>
              <a:t>Science Online</a:t>
            </a:r>
            <a:r>
              <a:rPr lang="en-US" altLang="en-US" smtClean="0"/>
              <a:t>. Web. 5 Mar. 2009.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Langhamer, Claire. “Love and Courtship in Mid-Twentieth-Century England.” </a:t>
            </a:r>
            <a:r>
              <a:rPr lang="en-US" altLang="en-US" i="1" smtClean="0"/>
              <a:t>Historical Journal</a:t>
            </a:r>
            <a:r>
              <a:rPr lang="en-US" altLang="en-US" smtClean="0"/>
              <a:t> 50.1 (2007): 173-96. </a:t>
            </a:r>
            <a:r>
              <a:rPr lang="en-US" altLang="en-US" i="1" smtClean="0"/>
              <a:t>ProQuest</a:t>
            </a:r>
            <a:r>
              <a:rPr lang="en-US" altLang="en-US" smtClean="0"/>
              <a:t>. Web. 27 May 2009.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Useful Source formats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Personal Interview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Interviewee. Medium descriptor. Date.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MacIntosh, Molly. Personal Interview. 31 Jan.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Useful Source Formats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Email (including email interview)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Author of message. “Subject Line.” state to whom the message was sent. Date sent. Medium of Publication.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Kunka, Andrew. "Re: Modernist Literature." Message to the author. 15 Nov. 2000. E-mail.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Neyhart, David. "Re: Online Tutoring." Message to Joe Barbato. 1 Dec. 2000. E-mail.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Still Have Questions?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Visit  </a:t>
            </a:r>
            <a:r>
              <a:rPr lang="en-US" altLang="en-US" smtClean="0">
                <a:hlinkClick r:id="rId2"/>
              </a:rPr>
              <a:t>http://owl.english.purdue.edu/</a:t>
            </a:r>
            <a:r>
              <a:rPr lang="en-US" altLang="en-US" smtClean="0"/>
              <a:t> for how to site </a:t>
            </a:r>
            <a:r>
              <a:rPr lang="en-US" altLang="en-US" u="sng" smtClean="0"/>
              <a:t>everything</a:t>
            </a:r>
            <a:r>
              <a:rPr lang="en-US" altLang="en-US" smtClean="0"/>
              <a:t> including –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Blog posting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Lectures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Images (painting, sculpture, photograph)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Pamphlets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The Bible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Article in a web magazine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DVD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en-US" altLang="en-US" smtClean="0"/>
              <a:t>Television or radio broadcast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Works Cited – Basic Rules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600" smtClean="0"/>
              <a:t>After the last sentence of your paper hold ctrl and hit enter (this preserves margins and page numbers)</a:t>
            </a:r>
          </a:p>
          <a:p>
            <a:pPr eaLnBrk="1" hangingPunct="1"/>
            <a:r>
              <a:rPr lang="en-US" altLang="en-US" sz="3600" smtClean="0"/>
              <a:t>Label the page Works Cited and center it (do not bold, italicize, underline or use quotation marks)</a:t>
            </a:r>
          </a:p>
          <a:p>
            <a:pPr eaLnBrk="1" hangingPunct="1"/>
            <a:r>
              <a:rPr lang="en-US" altLang="en-US" sz="3600" smtClean="0"/>
              <a:t>Double space all entries, but do not skip spaces between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In-text citations – Basic rules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If author is known, </a:t>
            </a:r>
            <a:r>
              <a:rPr lang="en-US" altLang="en-US" sz="3200" b="1" u="sng" smtClean="0"/>
              <a:t>ALWAYS</a:t>
            </a:r>
            <a:r>
              <a:rPr lang="en-US" altLang="en-US" sz="3200" smtClean="0"/>
              <a:t> use author’s last name</a:t>
            </a:r>
          </a:p>
          <a:p>
            <a:pPr eaLnBrk="1" hangingPunct="1"/>
            <a:r>
              <a:rPr lang="en-US" altLang="en-US" sz="3200" smtClean="0"/>
              <a:t>If it is a print source </a:t>
            </a:r>
            <a:r>
              <a:rPr lang="en-US" altLang="en-US" sz="3200" b="1" u="sng" smtClean="0"/>
              <a:t>ALWAYS </a:t>
            </a:r>
            <a:r>
              <a:rPr lang="en-US" altLang="en-US" sz="3200" smtClean="0"/>
              <a:t> use page number</a:t>
            </a:r>
          </a:p>
          <a:p>
            <a:pPr eaLnBrk="1" hangingPunct="1"/>
            <a:r>
              <a:rPr lang="en-US" altLang="en-US" sz="3200" smtClean="0"/>
              <a:t>Electronic sources rarely use page numbers</a:t>
            </a:r>
          </a:p>
          <a:p>
            <a:pPr eaLnBrk="1" hangingPunct="1"/>
            <a:r>
              <a:rPr lang="en-US" altLang="en-US" sz="3200" smtClean="0"/>
              <a:t>There is NO punctuation between the author or title and the page number</a:t>
            </a:r>
          </a:p>
          <a:p>
            <a:pPr eaLnBrk="1" hangingPunct="1"/>
            <a:r>
              <a:rPr lang="en-US" altLang="en-US" sz="3200" smtClean="0"/>
              <a:t>There is NO letter abbreviation before the page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In-text Citations – Basic Rules Continued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Place parenthetical citation outside the quotation mark and inside the end punctuation.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200" smtClean="0"/>
              <a:t> …a spontaneous overflow of powerful feelings”(Wordsworth 263).</a:t>
            </a:r>
          </a:p>
          <a:p>
            <a:pPr eaLnBrk="1" hangingPunct="1"/>
            <a:r>
              <a:rPr lang="en-US" altLang="en-US" sz="3200" smtClean="0"/>
              <a:t>If author is mentioned in the introduction to the quote, only use page number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US" altLang="en-US" sz="3200" smtClean="0"/>
              <a:t>Wordsworth stated that Romantic poetry was marked by a "spontaneous overflow of powerful feelings" (263).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In-text Citations – Basic Rules Continued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If there is no known author, use a shortened reference to the title – what ever comes first in the works cited entry: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…region has “more readily accessible climatic data and more comprehensive programs to monitor and study environmental change… ” (“Impact of Global Warming”).</a:t>
            </a:r>
          </a:p>
          <a:p>
            <a:pPr eaLnBrk="1" hangingPunct="1"/>
            <a:r>
              <a:rPr lang="en-US" altLang="en-US" smtClean="0"/>
              <a:t>The full title would be listed in the works cited entry: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“The Impact of Global Warming in North America.” </a:t>
            </a:r>
            <a:r>
              <a:rPr lang="en-US" altLang="en-US" i="1" smtClean="0"/>
              <a:t>GLOBAL WARMING: Early Signs</a:t>
            </a:r>
            <a:r>
              <a:rPr lang="en-US" altLang="en-US" smtClean="0"/>
              <a:t>. 1999. Web. 23 Mar. 2009.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In-text Citations – Basic Rules Continued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u="sng" smtClean="0"/>
              <a:t>2 different authors, same last name?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use first initial before last name (A. Miller 12) to distinguish from (R. Miller 46).</a:t>
            </a:r>
          </a:p>
          <a:p>
            <a:pPr eaLnBrk="1" hangingPunct="1"/>
            <a:r>
              <a:rPr lang="en-US" altLang="en-US" sz="3200" u="sng" smtClean="0"/>
              <a:t>2 or 3 authors for the same work?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All must be listed in the citation: (Smith, Yang, and Moore 76).</a:t>
            </a:r>
          </a:p>
          <a:p>
            <a:pPr eaLnBrk="1" hangingPunct="1"/>
            <a:r>
              <a:rPr lang="en-US" altLang="en-US" sz="3200" u="sng" smtClean="0"/>
              <a:t>4 or more authors</a:t>
            </a:r>
            <a:r>
              <a:rPr lang="en-US" altLang="en-US" sz="3200" smtClean="0"/>
              <a:t>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Use the last name listed first followed by et.al.: (Shakely, et.al. 54).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In-text Citations – Basic Rules Continued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600" u="sng" smtClean="0"/>
              <a:t>More than one work on your works cited by the same author</a:t>
            </a:r>
            <a:r>
              <a:rPr lang="en-US" altLang="en-US" sz="3600" smtClean="0"/>
              <a:t>?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600" smtClean="0"/>
              <a:t>Use the last name followed by a shortened title: (Lightenor, “Too Soon” 38) to distinguish from (Lightenor, “Hand-Eye Development” 17).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In-text Citations – Basic Rules Continued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Indirect Sources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An indirect source is a source cited in another source. For such indirect quotations, use "qtd. in" to indicate the source you actually consulted. For example: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Ravitch argues that high schools are pressured to act as "social service centers, and they don't do that well" (qtd. in Weisman 259).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21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100" smtClean="0"/>
              <a:t>Note that, in most cases, a responsible researcher will attempt to find the original source, rather than citing an indirect source</a:t>
            </a:r>
            <a:r>
              <a:rPr lang="en-US" altLang="en-US" smtClean="0"/>
              <a:t>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Still Have Questions?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Visit  </a:t>
            </a:r>
            <a:r>
              <a:rPr lang="en-US" altLang="en-US" smtClean="0">
                <a:hlinkClick r:id="rId2"/>
              </a:rPr>
              <a:t>http://owl.english.purdue.edu/</a:t>
            </a:r>
            <a:r>
              <a:rPr lang="en-US" altLang="en-US" smtClean="0"/>
              <a:t> for any other questions about in-text citation or formatting quotations properly within your paper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1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1200" smtClean="0"/>
              <a:t>From: </a:t>
            </a:r>
            <a:r>
              <a:rPr lang="en-US" altLang="en-US" sz="1200" smtClean="0">
                <a:hlinkClick r:id="rId3"/>
              </a:rPr>
              <a:t>http://www.barringtonhigh.org/C16/British%20Literature/Document%20Library/MLA_2009%5B1%5D.ppt</a:t>
            </a:r>
            <a:r>
              <a:rPr lang="en-US" altLang="en-US" sz="1200" smtClean="0"/>
              <a:t> </a:t>
            </a:r>
          </a:p>
          <a:p>
            <a:pPr eaLnBrk="1" hangingPunct="1"/>
            <a:endParaRPr lang="en-US" alt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Basic Rules Continued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All entries begin flush with the left margin (left justify)</a:t>
            </a:r>
          </a:p>
          <a:p>
            <a:pPr eaLnBrk="1" hangingPunct="1"/>
            <a:r>
              <a:rPr lang="en-US" altLang="en-US" sz="3200" smtClean="0"/>
              <a:t>Entries are like sentences, they all have a period at the end.</a:t>
            </a:r>
          </a:p>
          <a:p>
            <a:pPr eaLnBrk="1" hangingPunct="1"/>
            <a:r>
              <a:rPr lang="en-US" altLang="en-US" sz="3200" smtClean="0"/>
              <a:t>Use hanging indent:  go to paragraph menu, indentation, special, select hanging.  This ensures that any entries long enough to drop to a second or third line are indented properly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Basic Rules – Hanging Indent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05125" y="1527175"/>
            <a:ext cx="3297238" cy="457200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2057400" y="3733800"/>
            <a:ext cx="2438400" cy="457200"/>
          </a:xfrm>
          <a:prstGeom prst="straightConnector1">
            <a:avLst/>
          </a:prstGeom>
          <a:ln w="15875">
            <a:solidFill>
              <a:schemeClr val="tx1"/>
            </a:solidFill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*NEW RULES*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Every entry must state Medium of Publication – most will be Print or Web, but other possibilities may include Personal Interview, Lecture, DVD, CD-ROM</a:t>
            </a:r>
          </a:p>
          <a:p>
            <a:pPr eaLnBrk="1" hangingPunct="1"/>
            <a:r>
              <a:rPr lang="en-US" altLang="en-US" sz="3200" smtClean="0"/>
              <a:t>URLs are no longer required for web entries</a:t>
            </a:r>
          </a:p>
          <a:p>
            <a:pPr eaLnBrk="1" hangingPunct="1"/>
            <a:r>
              <a:rPr lang="en-US" altLang="en-US" sz="3200" smtClean="0"/>
              <a:t>Subscription information is no longer required for online databases</a:t>
            </a:r>
          </a:p>
          <a:p>
            <a:pPr eaLnBrk="1" hangingPunct="1"/>
            <a:r>
              <a:rPr lang="en-US" altLang="en-US" sz="3200" smtClean="0"/>
              <a:t>Title of larger works are now italicized, not underlined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Book Sources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OLD: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Author last name, first. </a:t>
            </a:r>
            <a:r>
              <a:rPr lang="en-US" altLang="en-US" sz="3200" u="sng" smtClean="0"/>
              <a:t>Title</a:t>
            </a:r>
            <a:r>
              <a:rPr lang="en-US" altLang="en-US" sz="3200" smtClean="0"/>
              <a:t>. Place of publication: publisher, year.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Gleick, James. </a:t>
            </a:r>
            <a:r>
              <a:rPr lang="en-US" altLang="en-US" sz="3200" u="sng" smtClean="0"/>
              <a:t>Chaos: Making a New Science</a:t>
            </a:r>
            <a:r>
              <a:rPr lang="en-US" altLang="en-US" sz="3200" smtClean="0"/>
              <a:t>. </a:t>
            </a:r>
            <a:r>
              <a:rPr lang="en-US" altLang="en-US" sz="3200" u="sng" smtClean="0"/>
              <a:t> </a:t>
            </a:r>
            <a:r>
              <a:rPr lang="en-US" altLang="en-US" sz="3200" smtClean="0"/>
              <a:t>New York:  Penguin, 1987. 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Book Sources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>
                <a:solidFill>
                  <a:srgbClr val="FF0000"/>
                </a:solidFill>
              </a:rPr>
              <a:t>NEW</a:t>
            </a:r>
          </a:p>
          <a:p>
            <a:pPr eaLnBrk="1" hangingPunct="1"/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Author last name, first. </a:t>
            </a:r>
            <a:r>
              <a:rPr lang="en-US" altLang="en-US" sz="3200" i="1" smtClean="0"/>
              <a:t>Title</a:t>
            </a:r>
            <a:r>
              <a:rPr lang="en-US" altLang="en-US" sz="3200" smtClean="0"/>
              <a:t>. Place of publication: publisher, year. Medium of publication.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Gleick, James. </a:t>
            </a:r>
            <a:r>
              <a:rPr lang="en-US" altLang="en-US" sz="3200" i="1" smtClean="0"/>
              <a:t>Chaos: Making a New Science</a:t>
            </a:r>
            <a:r>
              <a:rPr lang="en-US" altLang="en-US" sz="3200" smtClean="0"/>
              <a:t>.  New York:  Penguin, 1987. Print.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Book Sources</a:t>
            </a:r>
            <a:br>
              <a:rPr lang="en-US" dirty="0" smtClean="0"/>
            </a:br>
            <a:r>
              <a:rPr lang="en-US" dirty="0" smtClean="0"/>
              <a:t>…of special note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2 authors</a:t>
            </a:r>
          </a:p>
          <a:p>
            <a:pPr eaLnBrk="1" hangingPunct="1"/>
            <a:r>
              <a:rPr lang="en-US" altLang="en-US" sz="3200" smtClean="0"/>
              <a:t>3 or more</a:t>
            </a:r>
          </a:p>
          <a:p>
            <a:pPr eaLnBrk="1" hangingPunct="1"/>
            <a:r>
              <a:rPr lang="en-US" altLang="en-US" sz="3200" smtClean="0"/>
              <a:t>Corporate author</a:t>
            </a:r>
          </a:p>
          <a:p>
            <a:pPr eaLnBrk="1" hangingPunct="1"/>
            <a:r>
              <a:rPr lang="en-US" altLang="en-US" sz="3200" smtClean="0"/>
              <a:t>No author</a:t>
            </a:r>
          </a:p>
          <a:p>
            <a:pPr eaLnBrk="1" hangingPunct="1"/>
            <a:r>
              <a:rPr lang="en-US" altLang="en-US" sz="3200" smtClean="0"/>
              <a:t>Editor</a:t>
            </a:r>
          </a:p>
          <a:p>
            <a:pPr eaLnBrk="1" hangingPunct="1"/>
            <a:r>
              <a:rPr lang="en-US" altLang="en-US" sz="3200" smtClean="0"/>
              <a:t>Article in book</a:t>
            </a:r>
          </a:p>
          <a:p>
            <a:pPr eaLnBrk="1" hangingPunct="1"/>
            <a:r>
              <a:rPr lang="en-US" altLang="en-US" sz="3200" smtClean="0"/>
              <a:t>Reference book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9D2512"/>
                </a:solidFill>
              </a:rPr>
              <a:t>Article in a Magazine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OLD: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Author last name, first. “Title of Article.” </a:t>
            </a:r>
            <a:r>
              <a:rPr lang="en-US" altLang="en-US" sz="3200" u="sng" smtClean="0"/>
              <a:t>Title of Magazine</a:t>
            </a:r>
            <a:r>
              <a:rPr lang="en-US" altLang="en-US" sz="3200" smtClean="0"/>
              <a:t>. day mon. year: pages.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smtClean="0"/>
              <a:t>Buchman, Dana.  “A Special Education.” </a:t>
            </a:r>
            <a:r>
              <a:rPr lang="en-US" altLang="en-US" sz="3200" u="sng" smtClean="0"/>
              <a:t>Good Housekeeping</a:t>
            </a:r>
            <a:r>
              <a:rPr lang="en-US" altLang="en-US" sz="3200" smtClean="0"/>
              <a:t>.  Mar. 2006: 143-8.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312</TotalTime>
  <Words>1401</Words>
  <Application>Microsoft Office PowerPoint</Application>
  <PresentationFormat>On-screen Show (4:3)</PresentationFormat>
  <Paragraphs>142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Wingdings 2</vt:lpstr>
      <vt:lpstr>Wingdings</vt:lpstr>
      <vt:lpstr>Calibri</vt:lpstr>
      <vt:lpstr>Civic</vt:lpstr>
      <vt:lpstr>MLA 2009</vt:lpstr>
      <vt:lpstr>Works Cited – Basic Rules</vt:lpstr>
      <vt:lpstr>Basic Rules Continued</vt:lpstr>
      <vt:lpstr>Basic Rules – Hanging Indent</vt:lpstr>
      <vt:lpstr>*NEW RULES*</vt:lpstr>
      <vt:lpstr>Book Sources</vt:lpstr>
      <vt:lpstr>Book Sources</vt:lpstr>
      <vt:lpstr>Book Sources …of special note</vt:lpstr>
      <vt:lpstr>Article in a Magazine</vt:lpstr>
      <vt:lpstr>Article in a Magazine</vt:lpstr>
      <vt:lpstr>Article in a Newspaper</vt:lpstr>
      <vt:lpstr>  Electronic Sources - Basic Style</vt:lpstr>
      <vt:lpstr>Electronic Sources Continued</vt:lpstr>
      <vt:lpstr>Electronic Sources Continued</vt:lpstr>
      <vt:lpstr>Electronic Sources - Examples</vt:lpstr>
      <vt:lpstr>Electronic Sources - Examples</vt:lpstr>
      <vt:lpstr>Useful Source formats</vt:lpstr>
      <vt:lpstr>Useful Source Formats</vt:lpstr>
      <vt:lpstr>Still Have Questions?</vt:lpstr>
      <vt:lpstr>In-text citations – Basic rules</vt:lpstr>
      <vt:lpstr>In-text Citations – Basic Rules Continued</vt:lpstr>
      <vt:lpstr>In-text Citations – Basic Rules Continued</vt:lpstr>
      <vt:lpstr>In-text Citations – Basic Rules Continued</vt:lpstr>
      <vt:lpstr>In-text Citations – Basic Rules Continued</vt:lpstr>
      <vt:lpstr>In-text Citations – Basic Rules Continued</vt:lpstr>
      <vt:lpstr>Still Have Questions?</vt:lpstr>
    </vt:vector>
  </TitlesOfParts>
  <Company>Barrington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MLA citations</dc:title>
  <dc:creator>macintoshm</dc:creator>
  <cp:lastModifiedBy>Sidell, Debra</cp:lastModifiedBy>
  <cp:revision>54</cp:revision>
  <dcterms:created xsi:type="dcterms:W3CDTF">2010-01-21T18:06:33Z</dcterms:created>
  <dcterms:modified xsi:type="dcterms:W3CDTF">2017-05-01T15:03:18Z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</Properties>
</file>