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7" r:id="rId2"/>
    <p:sldId id="302" r:id="rId3"/>
    <p:sldId id="263" r:id="rId4"/>
    <p:sldId id="308" r:id="rId5"/>
    <p:sldId id="305" r:id="rId6"/>
    <p:sldId id="268" r:id="rId7"/>
    <p:sldId id="269" r:id="rId8"/>
    <p:sldId id="272" r:id="rId9"/>
    <p:sldId id="284" r:id="rId10"/>
    <p:sldId id="288" r:id="rId11"/>
    <p:sldId id="289" r:id="rId12"/>
    <p:sldId id="291" r:id="rId13"/>
    <p:sldId id="293" r:id="rId14"/>
    <p:sldId id="295" r:id="rId15"/>
    <p:sldId id="31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35" autoAdjust="0"/>
    <p:restoredTop sz="94660"/>
  </p:normalViewPr>
  <p:slideViewPr>
    <p:cSldViewPr snapToGrid="0">
      <p:cViewPr varScale="1">
        <p:scale>
          <a:sx n="72" d="100"/>
          <a:sy n="72" d="100"/>
        </p:scale>
        <p:origin x="384" y="72"/>
      </p:cViewPr>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FE7FAAE-93C6-4AA1-8DEC-EB7104690503}" type="datetimeFigureOut">
              <a:rPr lang="en-US" smtClean="0"/>
              <a:t>4/16/2018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B2A13EA-7AC8-4FC7-9C2E-952D3A0F0EA6}" type="slidenum">
              <a:rPr lang="en-US" smtClean="0"/>
              <a:t>‹#›</a:t>
            </a:fld>
            <a:endParaRPr lang="en-US"/>
          </a:p>
        </p:txBody>
      </p:sp>
    </p:spTree>
    <p:extLst>
      <p:ext uri="{BB962C8B-B14F-4D97-AF65-F5344CB8AC3E}">
        <p14:creationId xmlns:p14="http://schemas.microsoft.com/office/powerpoint/2010/main" val="1762421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a:t>
            </a:fld>
            <a:endParaRPr lang="en-US"/>
          </a:p>
        </p:txBody>
      </p:sp>
    </p:spTree>
    <p:extLst>
      <p:ext uri="{BB962C8B-B14F-4D97-AF65-F5344CB8AC3E}">
        <p14:creationId xmlns:p14="http://schemas.microsoft.com/office/powerpoint/2010/main" val="109785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4" eaLnBrk="0" hangingPunct="0">
              <a:defRPr>
                <a:solidFill>
                  <a:schemeClr val="tx1"/>
                </a:solidFill>
                <a:latin typeface="Arial" charset="0"/>
              </a:defRPr>
            </a:lvl1pPr>
            <a:lvl2pPr marL="742800" indent="-285692" defTabSz="931674" eaLnBrk="0" hangingPunct="0">
              <a:defRPr>
                <a:solidFill>
                  <a:schemeClr val="tx1"/>
                </a:solidFill>
                <a:latin typeface="Arial" charset="0"/>
              </a:defRPr>
            </a:lvl2pPr>
            <a:lvl3pPr marL="1142769" indent="-228554" defTabSz="931674" eaLnBrk="0" hangingPunct="0">
              <a:defRPr>
                <a:solidFill>
                  <a:schemeClr val="tx1"/>
                </a:solidFill>
                <a:latin typeface="Arial" charset="0"/>
              </a:defRPr>
            </a:lvl3pPr>
            <a:lvl4pPr marL="1599876" indent="-228554" defTabSz="931674" eaLnBrk="0" hangingPunct="0">
              <a:defRPr>
                <a:solidFill>
                  <a:schemeClr val="tx1"/>
                </a:solidFill>
                <a:latin typeface="Arial" charset="0"/>
              </a:defRPr>
            </a:lvl4pPr>
            <a:lvl5pPr marL="2056984" indent="-228554" defTabSz="931674" eaLnBrk="0" hangingPunct="0">
              <a:defRPr>
                <a:solidFill>
                  <a:schemeClr val="tx1"/>
                </a:solidFill>
                <a:latin typeface="Arial" charset="0"/>
              </a:defRPr>
            </a:lvl5pPr>
            <a:lvl6pPr marL="2514092" indent="-228554" defTabSz="931674" eaLnBrk="0" fontAlgn="base" hangingPunct="0">
              <a:spcBef>
                <a:spcPct val="0"/>
              </a:spcBef>
              <a:spcAft>
                <a:spcPct val="0"/>
              </a:spcAft>
              <a:defRPr>
                <a:solidFill>
                  <a:schemeClr val="tx1"/>
                </a:solidFill>
                <a:latin typeface="Arial" charset="0"/>
              </a:defRPr>
            </a:lvl6pPr>
            <a:lvl7pPr marL="2971199" indent="-228554" defTabSz="931674" eaLnBrk="0" fontAlgn="base" hangingPunct="0">
              <a:spcBef>
                <a:spcPct val="0"/>
              </a:spcBef>
              <a:spcAft>
                <a:spcPct val="0"/>
              </a:spcAft>
              <a:defRPr>
                <a:solidFill>
                  <a:schemeClr val="tx1"/>
                </a:solidFill>
                <a:latin typeface="Arial" charset="0"/>
              </a:defRPr>
            </a:lvl7pPr>
            <a:lvl8pPr marL="3428306" indent="-228554" defTabSz="931674" eaLnBrk="0" fontAlgn="base" hangingPunct="0">
              <a:spcBef>
                <a:spcPct val="0"/>
              </a:spcBef>
              <a:spcAft>
                <a:spcPct val="0"/>
              </a:spcAft>
              <a:defRPr>
                <a:solidFill>
                  <a:schemeClr val="tx1"/>
                </a:solidFill>
                <a:latin typeface="Arial" charset="0"/>
              </a:defRPr>
            </a:lvl8pPr>
            <a:lvl9pPr marL="3885414" indent="-228554" defTabSz="931674" eaLnBrk="0" fontAlgn="base" hangingPunct="0">
              <a:spcBef>
                <a:spcPct val="0"/>
              </a:spcBef>
              <a:spcAft>
                <a:spcPct val="0"/>
              </a:spcAft>
              <a:defRPr>
                <a:solidFill>
                  <a:schemeClr val="tx1"/>
                </a:solidFill>
                <a:latin typeface="Arial" charset="0"/>
              </a:defRPr>
            </a:lvl9pPr>
          </a:lstStyle>
          <a:p>
            <a:pPr eaLnBrk="1" hangingPunct="1"/>
            <a:fld id="{7A4A4BAE-1460-488F-A682-3AA3226C0E61}" type="slidenum">
              <a:rPr lang="en-US" altLang="en-US" smtClean="0">
                <a:solidFill>
                  <a:srgbClr val="000000"/>
                </a:solidFill>
                <a:latin typeface="Calibri" pitchFamily="34" charset="0"/>
              </a:rPr>
              <a:pPr eaLnBrk="1" hangingPunct="1"/>
              <a:t>3</a:t>
            </a:fld>
            <a:endParaRPr lang="en-US" altLang="en-US" dirty="0">
              <a:solidFill>
                <a:srgbClr val="000000"/>
              </a:solidFill>
              <a:latin typeface="Calibri" pitchFamily="34" charset="0"/>
            </a:endParaRPr>
          </a:p>
        </p:txBody>
      </p:sp>
    </p:spTree>
    <p:extLst>
      <p:ext uri="{BB962C8B-B14F-4D97-AF65-F5344CB8AC3E}">
        <p14:creationId xmlns:p14="http://schemas.microsoft.com/office/powerpoint/2010/main" val="2892067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248" eaLnBrk="0" hangingPunct="0">
              <a:defRPr>
                <a:solidFill>
                  <a:schemeClr val="tx1"/>
                </a:solidFill>
                <a:latin typeface="Arial" charset="0"/>
              </a:defRPr>
            </a:lvl1pPr>
            <a:lvl2pPr marL="756811" indent="-291080" defTabSz="949248" eaLnBrk="0" hangingPunct="0">
              <a:defRPr>
                <a:solidFill>
                  <a:schemeClr val="tx1"/>
                </a:solidFill>
                <a:latin typeface="Arial" charset="0"/>
              </a:defRPr>
            </a:lvl2pPr>
            <a:lvl3pPr marL="1164324" indent="-232865" defTabSz="949248" eaLnBrk="0" hangingPunct="0">
              <a:defRPr>
                <a:solidFill>
                  <a:schemeClr val="tx1"/>
                </a:solidFill>
                <a:latin typeface="Arial" charset="0"/>
              </a:defRPr>
            </a:lvl3pPr>
            <a:lvl4pPr marL="1630055" indent="-232865" defTabSz="949248" eaLnBrk="0" hangingPunct="0">
              <a:defRPr>
                <a:solidFill>
                  <a:schemeClr val="tx1"/>
                </a:solidFill>
                <a:latin typeface="Arial" charset="0"/>
              </a:defRPr>
            </a:lvl4pPr>
            <a:lvl5pPr marL="2095785" indent="-232865" defTabSz="949248" eaLnBrk="0" hangingPunct="0">
              <a:defRPr>
                <a:solidFill>
                  <a:schemeClr val="tx1"/>
                </a:solidFill>
                <a:latin typeface="Arial" charset="0"/>
              </a:defRPr>
            </a:lvl5pPr>
            <a:lvl6pPr marL="2561515" indent="-232865" defTabSz="949248" eaLnBrk="0" fontAlgn="base" hangingPunct="0">
              <a:spcBef>
                <a:spcPct val="0"/>
              </a:spcBef>
              <a:spcAft>
                <a:spcPct val="0"/>
              </a:spcAft>
              <a:defRPr>
                <a:solidFill>
                  <a:schemeClr val="tx1"/>
                </a:solidFill>
                <a:latin typeface="Arial" charset="0"/>
              </a:defRPr>
            </a:lvl6pPr>
            <a:lvl7pPr marL="3027242" indent="-232865" defTabSz="949248" eaLnBrk="0" fontAlgn="base" hangingPunct="0">
              <a:spcBef>
                <a:spcPct val="0"/>
              </a:spcBef>
              <a:spcAft>
                <a:spcPct val="0"/>
              </a:spcAft>
              <a:defRPr>
                <a:solidFill>
                  <a:schemeClr val="tx1"/>
                </a:solidFill>
                <a:latin typeface="Arial" charset="0"/>
              </a:defRPr>
            </a:lvl7pPr>
            <a:lvl8pPr marL="3492973" indent="-232865" defTabSz="949248" eaLnBrk="0" fontAlgn="base" hangingPunct="0">
              <a:spcBef>
                <a:spcPct val="0"/>
              </a:spcBef>
              <a:spcAft>
                <a:spcPct val="0"/>
              </a:spcAft>
              <a:defRPr>
                <a:solidFill>
                  <a:schemeClr val="tx1"/>
                </a:solidFill>
                <a:latin typeface="Arial" charset="0"/>
              </a:defRPr>
            </a:lvl8pPr>
            <a:lvl9pPr marL="3958704" indent="-232865" defTabSz="949248" eaLnBrk="0" fontAlgn="base" hangingPunct="0">
              <a:spcBef>
                <a:spcPct val="0"/>
              </a:spcBef>
              <a:spcAft>
                <a:spcPct val="0"/>
              </a:spcAft>
              <a:defRPr>
                <a:solidFill>
                  <a:schemeClr val="tx1"/>
                </a:solidFill>
                <a:latin typeface="Arial" charset="0"/>
              </a:defRPr>
            </a:lvl9pPr>
          </a:lstStyle>
          <a:p>
            <a:pPr eaLnBrk="1" hangingPunct="1"/>
            <a:fld id="{11EED8E6-9A5D-42F0-A5F5-AD07A2937122}" type="slidenum">
              <a:rPr lang="en-US" altLang="en-US" smtClean="0">
                <a:latin typeface="Calibri" pitchFamily="34" charset="0"/>
              </a:rPr>
              <a:pPr eaLnBrk="1" hangingPunct="1"/>
              <a:t>7</a:t>
            </a:fld>
            <a:endParaRPr lang="en-US" altLang="en-US">
              <a:latin typeface="Calibri" pitchFamily="34" charset="0"/>
            </a:endParaRPr>
          </a:p>
        </p:txBody>
      </p:sp>
    </p:spTree>
    <p:extLst>
      <p:ext uri="{BB962C8B-B14F-4D97-AF65-F5344CB8AC3E}">
        <p14:creationId xmlns:p14="http://schemas.microsoft.com/office/powerpoint/2010/main" val="197276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248" eaLnBrk="0" hangingPunct="0">
              <a:defRPr>
                <a:solidFill>
                  <a:schemeClr val="tx1"/>
                </a:solidFill>
                <a:latin typeface="Arial" charset="0"/>
              </a:defRPr>
            </a:lvl1pPr>
            <a:lvl2pPr marL="756811" indent="-291080" defTabSz="949248" eaLnBrk="0" hangingPunct="0">
              <a:defRPr>
                <a:solidFill>
                  <a:schemeClr val="tx1"/>
                </a:solidFill>
                <a:latin typeface="Arial" charset="0"/>
              </a:defRPr>
            </a:lvl2pPr>
            <a:lvl3pPr marL="1164324" indent="-232865" defTabSz="949248" eaLnBrk="0" hangingPunct="0">
              <a:defRPr>
                <a:solidFill>
                  <a:schemeClr val="tx1"/>
                </a:solidFill>
                <a:latin typeface="Arial" charset="0"/>
              </a:defRPr>
            </a:lvl3pPr>
            <a:lvl4pPr marL="1630055" indent="-232865" defTabSz="949248" eaLnBrk="0" hangingPunct="0">
              <a:defRPr>
                <a:solidFill>
                  <a:schemeClr val="tx1"/>
                </a:solidFill>
                <a:latin typeface="Arial" charset="0"/>
              </a:defRPr>
            </a:lvl4pPr>
            <a:lvl5pPr marL="2095785" indent="-232865" defTabSz="949248" eaLnBrk="0" hangingPunct="0">
              <a:defRPr>
                <a:solidFill>
                  <a:schemeClr val="tx1"/>
                </a:solidFill>
                <a:latin typeface="Arial" charset="0"/>
              </a:defRPr>
            </a:lvl5pPr>
            <a:lvl6pPr marL="2561515" indent="-232865" defTabSz="949248" eaLnBrk="0" fontAlgn="base" hangingPunct="0">
              <a:spcBef>
                <a:spcPct val="0"/>
              </a:spcBef>
              <a:spcAft>
                <a:spcPct val="0"/>
              </a:spcAft>
              <a:defRPr>
                <a:solidFill>
                  <a:schemeClr val="tx1"/>
                </a:solidFill>
                <a:latin typeface="Arial" charset="0"/>
              </a:defRPr>
            </a:lvl6pPr>
            <a:lvl7pPr marL="3027242" indent="-232865" defTabSz="949248" eaLnBrk="0" fontAlgn="base" hangingPunct="0">
              <a:spcBef>
                <a:spcPct val="0"/>
              </a:spcBef>
              <a:spcAft>
                <a:spcPct val="0"/>
              </a:spcAft>
              <a:defRPr>
                <a:solidFill>
                  <a:schemeClr val="tx1"/>
                </a:solidFill>
                <a:latin typeface="Arial" charset="0"/>
              </a:defRPr>
            </a:lvl7pPr>
            <a:lvl8pPr marL="3492973" indent="-232865" defTabSz="949248" eaLnBrk="0" fontAlgn="base" hangingPunct="0">
              <a:spcBef>
                <a:spcPct val="0"/>
              </a:spcBef>
              <a:spcAft>
                <a:spcPct val="0"/>
              </a:spcAft>
              <a:defRPr>
                <a:solidFill>
                  <a:schemeClr val="tx1"/>
                </a:solidFill>
                <a:latin typeface="Arial" charset="0"/>
              </a:defRPr>
            </a:lvl8pPr>
            <a:lvl9pPr marL="3958704" indent="-232865" defTabSz="949248" eaLnBrk="0" fontAlgn="base" hangingPunct="0">
              <a:spcBef>
                <a:spcPct val="0"/>
              </a:spcBef>
              <a:spcAft>
                <a:spcPct val="0"/>
              </a:spcAft>
              <a:defRPr>
                <a:solidFill>
                  <a:schemeClr val="tx1"/>
                </a:solidFill>
                <a:latin typeface="Arial" charset="0"/>
              </a:defRPr>
            </a:lvl9pPr>
          </a:lstStyle>
          <a:p>
            <a:pPr eaLnBrk="1" hangingPunct="1"/>
            <a:fld id="{ACAD2B4E-EBAC-42BD-974C-73F33960B239}" type="slidenum">
              <a:rPr lang="en-US" altLang="en-US" smtClean="0">
                <a:latin typeface="Calibri" pitchFamily="34" charset="0"/>
              </a:rPr>
              <a:pPr eaLnBrk="1" hangingPunct="1"/>
              <a:t>8</a:t>
            </a:fld>
            <a:endParaRPr lang="en-US" altLang="en-US">
              <a:latin typeface="Calibri" pitchFamily="34" charset="0"/>
            </a:endParaRPr>
          </a:p>
        </p:txBody>
      </p:sp>
    </p:spTree>
    <p:extLst>
      <p:ext uri="{BB962C8B-B14F-4D97-AF65-F5344CB8AC3E}">
        <p14:creationId xmlns:p14="http://schemas.microsoft.com/office/powerpoint/2010/main" val="2554075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4" eaLnBrk="0" hangingPunct="0">
              <a:defRPr>
                <a:solidFill>
                  <a:schemeClr val="tx1"/>
                </a:solidFill>
                <a:latin typeface="Arial" charset="0"/>
              </a:defRPr>
            </a:lvl1pPr>
            <a:lvl2pPr marL="742800" indent="-285692" defTabSz="931674" eaLnBrk="0" hangingPunct="0">
              <a:defRPr>
                <a:solidFill>
                  <a:schemeClr val="tx1"/>
                </a:solidFill>
                <a:latin typeface="Arial" charset="0"/>
              </a:defRPr>
            </a:lvl2pPr>
            <a:lvl3pPr marL="1142769" indent="-228554" defTabSz="931674" eaLnBrk="0" hangingPunct="0">
              <a:defRPr>
                <a:solidFill>
                  <a:schemeClr val="tx1"/>
                </a:solidFill>
                <a:latin typeface="Arial" charset="0"/>
              </a:defRPr>
            </a:lvl3pPr>
            <a:lvl4pPr marL="1599876" indent="-228554" defTabSz="931674" eaLnBrk="0" hangingPunct="0">
              <a:defRPr>
                <a:solidFill>
                  <a:schemeClr val="tx1"/>
                </a:solidFill>
                <a:latin typeface="Arial" charset="0"/>
              </a:defRPr>
            </a:lvl4pPr>
            <a:lvl5pPr marL="2056984" indent="-228554" defTabSz="931674" eaLnBrk="0" hangingPunct="0">
              <a:defRPr>
                <a:solidFill>
                  <a:schemeClr val="tx1"/>
                </a:solidFill>
                <a:latin typeface="Arial" charset="0"/>
              </a:defRPr>
            </a:lvl5pPr>
            <a:lvl6pPr marL="2514092" indent="-228554" defTabSz="931674" eaLnBrk="0" fontAlgn="base" hangingPunct="0">
              <a:spcBef>
                <a:spcPct val="0"/>
              </a:spcBef>
              <a:spcAft>
                <a:spcPct val="0"/>
              </a:spcAft>
              <a:defRPr>
                <a:solidFill>
                  <a:schemeClr val="tx1"/>
                </a:solidFill>
                <a:latin typeface="Arial" charset="0"/>
              </a:defRPr>
            </a:lvl6pPr>
            <a:lvl7pPr marL="2971199" indent="-228554" defTabSz="931674" eaLnBrk="0" fontAlgn="base" hangingPunct="0">
              <a:spcBef>
                <a:spcPct val="0"/>
              </a:spcBef>
              <a:spcAft>
                <a:spcPct val="0"/>
              </a:spcAft>
              <a:defRPr>
                <a:solidFill>
                  <a:schemeClr val="tx1"/>
                </a:solidFill>
                <a:latin typeface="Arial" charset="0"/>
              </a:defRPr>
            </a:lvl7pPr>
            <a:lvl8pPr marL="3428306" indent="-228554" defTabSz="931674" eaLnBrk="0" fontAlgn="base" hangingPunct="0">
              <a:spcBef>
                <a:spcPct val="0"/>
              </a:spcBef>
              <a:spcAft>
                <a:spcPct val="0"/>
              </a:spcAft>
              <a:defRPr>
                <a:solidFill>
                  <a:schemeClr val="tx1"/>
                </a:solidFill>
                <a:latin typeface="Arial" charset="0"/>
              </a:defRPr>
            </a:lvl8pPr>
            <a:lvl9pPr marL="3885414" indent="-228554" defTabSz="931674" eaLnBrk="0" fontAlgn="base" hangingPunct="0">
              <a:spcBef>
                <a:spcPct val="0"/>
              </a:spcBef>
              <a:spcAft>
                <a:spcPct val="0"/>
              </a:spcAft>
              <a:defRPr>
                <a:solidFill>
                  <a:schemeClr val="tx1"/>
                </a:solidFill>
                <a:latin typeface="Arial" charset="0"/>
              </a:defRPr>
            </a:lvl9pPr>
          </a:lstStyle>
          <a:p>
            <a:pPr eaLnBrk="1" hangingPunct="1"/>
            <a:fld id="{571E913D-7ED4-4328-88EA-F11016053923}" type="slidenum">
              <a:rPr lang="en-US" altLang="en-US" smtClean="0">
                <a:latin typeface="Calibri" pitchFamily="34" charset="0"/>
              </a:rPr>
              <a:pPr eaLnBrk="1" hangingPunct="1"/>
              <a:t>9</a:t>
            </a:fld>
            <a:endParaRPr lang="en-US" altLang="en-US" dirty="0">
              <a:latin typeface="Calibri" pitchFamily="34" charset="0"/>
            </a:endParaRPr>
          </a:p>
        </p:txBody>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10927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4/16/2018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4/16/2018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aexperienceonlin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oochtestinglocker.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8982" y="894127"/>
            <a:ext cx="5410200" cy="1828800"/>
          </a:xfrm>
        </p:spPr>
        <p:txBody>
          <a:bodyPr>
            <a:normAutofit/>
          </a:bodyPr>
          <a:lstStyle/>
          <a:p>
            <a:r>
              <a:rPr lang="en-US" sz="5000" dirty="0">
                <a:solidFill>
                  <a:schemeClr val="tx1"/>
                </a:solidFill>
              </a:rPr>
              <a:t>Georgia Milestones</a:t>
            </a:r>
            <a:br>
              <a:rPr lang="en-US" sz="5000" dirty="0">
                <a:solidFill>
                  <a:schemeClr val="tx1"/>
                </a:solidFill>
              </a:rPr>
            </a:br>
            <a:r>
              <a:rPr lang="en-US" sz="5000" dirty="0">
                <a:solidFill>
                  <a:schemeClr val="tx1"/>
                </a:solidFill>
              </a:rPr>
              <a:t>End of Course (EOC)</a:t>
            </a:r>
          </a:p>
        </p:txBody>
      </p:sp>
      <p:sp>
        <p:nvSpPr>
          <p:cNvPr id="3" name="Subtitle 2"/>
          <p:cNvSpPr>
            <a:spLocks noGrp="1"/>
          </p:cNvSpPr>
          <p:nvPr>
            <p:ph type="subTitle" idx="1"/>
          </p:nvPr>
        </p:nvSpPr>
        <p:spPr>
          <a:xfrm>
            <a:off x="1222696" y="3996655"/>
            <a:ext cx="7162800" cy="1676400"/>
          </a:xfrm>
        </p:spPr>
        <p:txBody>
          <a:bodyPr>
            <a:noAutofit/>
          </a:bodyPr>
          <a:lstStyle/>
          <a:p>
            <a:pPr algn="ctr"/>
            <a:r>
              <a:rPr lang="en-US" sz="4800" dirty="0">
                <a:solidFill>
                  <a:schemeClr val="tx1"/>
                </a:solidFill>
              </a:rPr>
              <a:t>Information for Students</a:t>
            </a:r>
          </a:p>
        </p:txBody>
      </p:sp>
    </p:spTree>
    <p:extLst>
      <p:ext uri="{BB962C8B-B14F-4D97-AF65-F5344CB8AC3E}">
        <p14:creationId xmlns:p14="http://schemas.microsoft.com/office/powerpoint/2010/main" val="9161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801534" y="1349810"/>
            <a:ext cx="6170483" cy="4219522"/>
          </a:xfrm>
          <a:prstGeom prst="rect">
            <a:avLst/>
          </a:prstGeom>
        </p:spPr>
      </p:pic>
      <p:sp>
        <p:nvSpPr>
          <p:cNvPr id="4" name="Slide Number Placeholder 3"/>
          <p:cNvSpPr>
            <a:spLocks noGrp="1"/>
          </p:cNvSpPr>
          <p:nvPr>
            <p:ph type="sldNum" sz="quarter" idx="4294967295"/>
          </p:nvPr>
        </p:nvSpPr>
        <p:spPr>
          <a:xfrm>
            <a:off x="7981950" y="6356352"/>
            <a:ext cx="2057400" cy="365125"/>
          </a:xfrm>
          <a:prstGeom prst="rect">
            <a:avLst/>
          </a:prstGeom>
        </p:spPr>
        <p:txBody>
          <a:bodyPr/>
          <a:lstStyle/>
          <a:p>
            <a:fld id="{B63E4CEF-BB1E-48C7-AE93-F39F6AA99AD7}" type="slidenum">
              <a:rPr lang="en-US" smtClean="0"/>
              <a:pPr/>
              <a:t>10</a:t>
            </a:fld>
            <a:endParaRPr lang="en-US"/>
          </a:p>
        </p:txBody>
      </p:sp>
      <p:sp>
        <p:nvSpPr>
          <p:cNvPr id="6" name="Rectangle 5"/>
          <p:cNvSpPr/>
          <p:nvPr/>
        </p:nvSpPr>
        <p:spPr>
          <a:xfrm>
            <a:off x="7028950" y="5062214"/>
            <a:ext cx="887104" cy="5732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10586" y="802105"/>
            <a:ext cx="2947482" cy="20342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a:solidFill>
                  <a:schemeClr val="tx1"/>
                </a:solidFill>
              </a:rPr>
              <a:t>To Correctly Close Out a Section</a:t>
            </a:r>
            <a:br>
              <a:rPr lang="en-US" sz="2400">
                <a:solidFill>
                  <a:schemeClr val="tx1"/>
                </a:solidFill>
              </a:rPr>
            </a:br>
            <a:r>
              <a:rPr lang="en-US" sz="1800">
                <a:solidFill>
                  <a:schemeClr val="tx1"/>
                </a:solidFill>
              </a:rPr>
              <a:t>Submit button sets the section to complete</a:t>
            </a:r>
            <a:endParaRPr lang="en-US" sz="1800" dirty="0">
              <a:solidFill>
                <a:schemeClr val="tx1"/>
              </a:solidFill>
            </a:endParaRPr>
          </a:p>
        </p:txBody>
      </p:sp>
    </p:spTree>
    <p:extLst>
      <p:ext uri="{BB962C8B-B14F-4D97-AF65-F5344CB8AC3E}">
        <p14:creationId xmlns:p14="http://schemas.microsoft.com/office/powerpoint/2010/main" val="13857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86" y="802105"/>
            <a:ext cx="2947482" cy="2034230"/>
          </a:xfrm>
        </p:spPr>
        <p:txBody>
          <a:bodyPr>
            <a:noAutofit/>
          </a:bodyPr>
          <a:lstStyle/>
          <a:p>
            <a:pPr algn="ctr"/>
            <a:r>
              <a:rPr lang="en-US" sz="2400" dirty="0">
                <a:solidFill>
                  <a:schemeClr val="tx1"/>
                </a:solidFill>
              </a:rPr>
              <a:t>To Correctly Close Out a Section</a:t>
            </a:r>
            <a:br>
              <a:rPr lang="en-US" sz="2400" dirty="0">
                <a:solidFill>
                  <a:schemeClr val="tx1"/>
                </a:solidFill>
              </a:rPr>
            </a:br>
            <a:r>
              <a:rPr lang="en-US" sz="1800" dirty="0">
                <a:solidFill>
                  <a:schemeClr val="tx1"/>
                </a:solidFill>
              </a:rPr>
              <a:t>Submit button sets the section to complete</a:t>
            </a:r>
          </a:p>
        </p:txBody>
      </p:sp>
      <p:sp>
        <p:nvSpPr>
          <p:cNvPr id="4" name="Slide Number Placeholder 3"/>
          <p:cNvSpPr>
            <a:spLocks noGrp="1"/>
          </p:cNvSpPr>
          <p:nvPr>
            <p:ph type="sldNum" sz="quarter" idx="4294967295"/>
          </p:nvPr>
        </p:nvSpPr>
        <p:spPr>
          <a:xfrm>
            <a:off x="7981950" y="6356352"/>
            <a:ext cx="2057400" cy="365125"/>
          </a:xfrm>
          <a:prstGeom prst="rect">
            <a:avLst/>
          </a:prstGeom>
        </p:spPr>
        <p:txBody>
          <a:bodyPr/>
          <a:lstStyle/>
          <a:p>
            <a:fld id="{B63E4CEF-BB1E-48C7-AE93-F39F6AA99AD7}" type="slidenum">
              <a:rPr lang="en-US" smtClean="0"/>
              <a:pPr/>
              <a:t>11</a:t>
            </a:fld>
            <a:endParaRPr lang="en-US"/>
          </a:p>
        </p:txBody>
      </p:sp>
      <p:pic>
        <p:nvPicPr>
          <p:cNvPr id="7" name="Picture 6"/>
          <p:cNvPicPr>
            <a:picLocks noChangeAspect="1"/>
          </p:cNvPicPr>
          <p:nvPr/>
        </p:nvPicPr>
        <p:blipFill>
          <a:blip r:embed="rId2"/>
          <a:stretch>
            <a:fillRect/>
          </a:stretch>
        </p:blipFill>
        <p:spPr>
          <a:xfrm>
            <a:off x="4099162" y="2597769"/>
            <a:ext cx="5143500" cy="1933288"/>
          </a:xfrm>
          <a:prstGeom prst="rect">
            <a:avLst/>
          </a:prstGeom>
        </p:spPr>
      </p:pic>
      <p:sp>
        <p:nvSpPr>
          <p:cNvPr id="6" name="Rectangle 5"/>
          <p:cNvSpPr/>
          <p:nvPr/>
        </p:nvSpPr>
        <p:spPr>
          <a:xfrm>
            <a:off x="6839377" y="3809006"/>
            <a:ext cx="887104" cy="5732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32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34" y="1134533"/>
            <a:ext cx="2870199" cy="685800"/>
          </a:xfrm>
        </p:spPr>
        <p:txBody>
          <a:bodyPr/>
          <a:lstStyle/>
          <a:p>
            <a:pPr algn="ctr"/>
            <a:r>
              <a:rPr lang="en-US" dirty="0">
                <a:solidFill>
                  <a:schemeClr val="tx1"/>
                </a:solidFill>
              </a:rPr>
              <a:t>Student Login</a:t>
            </a:r>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566" y="1312333"/>
            <a:ext cx="6858000" cy="40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699933" y="5562600"/>
            <a:ext cx="6620934" cy="646331"/>
          </a:xfrm>
          <a:prstGeom prst="rect">
            <a:avLst/>
          </a:prstGeom>
          <a:noFill/>
        </p:spPr>
        <p:txBody>
          <a:bodyPr wrap="square" rtlCol="0">
            <a:spAutoFit/>
          </a:bodyPr>
          <a:lstStyle/>
          <a:p>
            <a:r>
              <a:rPr lang="en-US" dirty="0"/>
              <a:t>The most common login issue is a result of students logging into the WRONG Test Sign In.  Remember….”</a:t>
            </a:r>
            <a:r>
              <a:rPr lang="en-US" b="1" i="1" dirty="0">
                <a:solidFill>
                  <a:srgbClr val="0070C0"/>
                </a:solidFill>
              </a:rPr>
              <a:t>bottom blue gets you through</a:t>
            </a:r>
            <a:r>
              <a:rPr lang="en-US" dirty="0"/>
              <a:t>”!</a:t>
            </a:r>
          </a:p>
        </p:txBody>
      </p:sp>
    </p:spTree>
    <p:extLst>
      <p:ext uri="{BB962C8B-B14F-4D97-AF65-F5344CB8AC3E}">
        <p14:creationId xmlns:p14="http://schemas.microsoft.com/office/powerpoint/2010/main" val="11827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2186630"/>
          </a:xfrm>
        </p:spPr>
        <p:txBody>
          <a:bodyPr/>
          <a:lstStyle/>
          <a:p>
            <a:pPr algn="ctr"/>
            <a:r>
              <a:rPr lang="en-US" dirty="0">
                <a:solidFill>
                  <a:schemeClr val="tx1"/>
                </a:solidFill>
              </a:rPr>
              <a:t>Considerations For Online Testing</a:t>
            </a:r>
          </a:p>
        </p:txBody>
      </p:sp>
      <p:sp>
        <p:nvSpPr>
          <p:cNvPr id="3" name="Content Placeholder 2"/>
          <p:cNvSpPr>
            <a:spLocks noGrp="1"/>
          </p:cNvSpPr>
          <p:nvPr>
            <p:ph idx="1"/>
          </p:nvPr>
        </p:nvSpPr>
        <p:spPr/>
        <p:txBody>
          <a:bodyPr/>
          <a:lstStyle/>
          <a:p>
            <a:r>
              <a:rPr lang="en-US" dirty="0"/>
              <a:t>Consider the impact on the school network made by things like </a:t>
            </a:r>
            <a:r>
              <a:rPr lang="en-US" dirty="0" err="1"/>
              <a:t>Youtube</a:t>
            </a:r>
            <a:r>
              <a:rPr lang="en-US" dirty="0"/>
              <a:t>, iTunes, Safari Montage, and other streaming Internet services during online testing</a:t>
            </a:r>
          </a:p>
          <a:p>
            <a:endParaRPr lang="en-US" dirty="0"/>
          </a:p>
          <a:p>
            <a:r>
              <a:rPr lang="en-US" dirty="0"/>
              <a:t>We will be asking teachers not testing to schedule instruction in advance to </a:t>
            </a:r>
            <a:r>
              <a:rPr lang="en-US" b="1" dirty="0">
                <a:solidFill>
                  <a:srgbClr val="FF0000"/>
                </a:solidFill>
              </a:rPr>
              <a:t>avoid using streaming media </a:t>
            </a:r>
            <a:r>
              <a:rPr lang="en-US" dirty="0"/>
              <a:t>during testing sessions</a:t>
            </a:r>
          </a:p>
          <a:p>
            <a:r>
              <a:rPr lang="en-US" dirty="0"/>
              <a:t>Turn off personal wireless devices during testing. Many of these devices are connected to our Wi-Fi and need to be turned off to reduce the burden on the wireless network</a:t>
            </a:r>
          </a:p>
          <a:p>
            <a:endParaRPr lang="en-US" dirty="0"/>
          </a:p>
          <a:p>
            <a:r>
              <a:rPr lang="en-US" dirty="0"/>
              <a:t>School district owned wireless devices not being used for testing should be limited in use and turned off if possible</a:t>
            </a:r>
          </a:p>
          <a:p>
            <a:endParaRPr lang="en-US" dirty="0"/>
          </a:p>
        </p:txBody>
      </p:sp>
    </p:spTree>
    <p:extLst>
      <p:ext uri="{BB962C8B-B14F-4D97-AF65-F5344CB8AC3E}">
        <p14:creationId xmlns:p14="http://schemas.microsoft.com/office/powerpoint/2010/main" val="1873281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
            <a:ext cx="8700432" cy="944563"/>
          </a:xfrm>
        </p:spPr>
        <p:txBody>
          <a:bodyPr/>
          <a:lstStyle/>
          <a:p>
            <a:r>
              <a:rPr lang="en-US" dirty="0">
                <a:solidFill>
                  <a:schemeClr val="bg1"/>
                </a:solidFill>
              </a:rPr>
              <a:t>Test Practice for Online Administrations</a:t>
            </a:r>
          </a:p>
        </p:txBody>
      </p:sp>
      <p:sp>
        <p:nvSpPr>
          <p:cNvPr id="3" name="Content Placeholder 2"/>
          <p:cNvSpPr>
            <a:spLocks noGrp="1"/>
          </p:cNvSpPr>
          <p:nvPr>
            <p:ph idx="1"/>
          </p:nvPr>
        </p:nvSpPr>
        <p:spPr>
          <a:xfrm>
            <a:off x="3416337" y="1627947"/>
            <a:ext cx="2343404" cy="4351338"/>
          </a:xfrm>
          <a:ln>
            <a:solidFill>
              <a:schemeClr val="tx1"/>
            </a:solidFill>
          </a:ln>
        </p:spPr>
        <p:txBody>
          <a:bodyPr>
            <a:normAutofit/>
          </a:bodyPr>
          <a:lstStyle/>
          <a:p>
            <a:pPr marL="0" indent="0" algn="ctr">
              <a:buNone/>
            </a:pPr>
            <a:r>
              <a:rPr lang="en-US" sz="1800" dirty="0">
                <a:solidFill>
                  <a:srgbClr val="0000CC"/>
                </a:solidFill>
                <a:latin typeface="Arial Rounded MT Bold" panose="020F0704030504030204" pitchFamily="34" charset="0"/>
                <a:ea typeface="+mj-ea"/>
                <a:cs typeface="+mj-cs"/>
              </a:rPr>
              <a:t>Secure Practice Test</a:t>
            </a:r>
          </a:p>
          <a:p>
            <a:r>
              <a:rPr lang="en-US" sz="1800" dirty="0"/>
              <a:t>Generic test tickets found in pdf format in General Information of eDIRECT</a:t>
            </a:r>
          </a:p>
          <a:p>
            <a:r>
              <a:rPr lang="en-US" sz="1800" dirty="0"/>
              <a:t>Test taken through INSIGHT platform</a:t>
            </a:r>
          </a:p>
          <a:p>
            <a:r>
              <a:rPr lang="en-US" sz="1800" dirty="0"/>
              <a:t>Available year-round</a:t>
            </a:r>
          </a:p>
        </p:txBody>
      </p:sp>
      <p:sp>
        <p:nvSpPr>
          <p:cNvPr id="5" name="Content Placeholder 2"/>
          <p:cNvSpPr txBox="1">
            <a:spLocks/>
          </p:cNvSpPr>
          <p:nvPr/>
        </p:nvSpPr>
        <p:spPr>
          <a:xfrm>
            <a:off x="6200328" y="1627947"/>
            <a:ext cx="2611456" cy="4351338"/>
          </a:xfrm>
          <a:prstGeom prst="rect">
            <a:avLst/>
          </a:prstGeom>
          <a:noFill/>
          <a:ln>
            <a:solidFill>
              <a:schemeClr val="tx1"/>
            </a:solidFill>
          </a:ln>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C00000"/>
                </a:solidFill>
                <a:latin typeface="Arial Rounded MT Bold" panose="020F0704030504030204" pitchFamily="34" charset="0"/>
                <a:ea typeface="+mj-ea"/>
                <a:cs typeface="+mj-cs"/>
              </a:rPr>
              <a:t>****Practice Test with Response Transmission</a:t>
            </a:r>
          </a:p>
          <a:p>
            <a:r>
              <a:rPr lang="en-US" sz="1800" dirty="0"/>
              <a:t>Students scheduled and tests printed through Test Administration of eDIRECT</a:t>
            </a:r>
          </a:p>
          <a:p>
            <a:r>
              <a:rPr lang="en-US" sz="1800" dirty="0"/>
              <a:t>Test taken through INSIGHT platform</a:t>
            </a:r>
          </a:p>
          <a:p>
            <a:r>
              <a:rPr lang="en-US" sz="1800" dirty="0"/>
              <a:t>Responses are sent through TSM</a:t>
            </a:r>
          </a:p>
          <a:p>
            <a:r>
              <a:rPr lang="en-US" sz="1800" dirty="0"/>
              <a:t>System Technology Check March 9 at 10:00 am</a:t>
            </a:r>
          </a:p>
          <a:p>
            <a:r>
              <a:rPr lang="en-US" sz="1800" dirty="0"/>
              <a:t>Available March 6-March 31</a:t>
            </a:r>
          </a:p>
        </p:txBody>
      </p:sp>
      <p:sp>
        <p:nvSpPr>
          <p:cNvPr id="6" name="Content Placeholder 2"/>
          <p:cNvSpPr txBox="1">
            <a:spLocks/>
          </p:cNvSpPr>
          <p:nvPr/>
        </p:nvSpPr>
        <p:spPr>
          <a:xfrm>
            <a:off x="9243915" y="1642324"/>
            <a:ext cx="2591361" cy="4351338"/>
          </a:xfrm>
          <a:prstGeom prst="rect">
            <a:avLst/>
          </a:prstGeom>
          <a:ln>
            <a:solidFill>
              <a:schemeClr val="tx1"/>
            </a:solidFill>
          </a:ln>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0000CC"/>
                </a:solidFill>
                <a:latin typeface="Arial Rounded MT Bold" panose="020F0704030504030204" pitchFamily="34" charset="0"/>
                <a:ea typeface="+mj-ea"/>
                <a:cs typeface="+mj-cs"/>
              </a:rPr>
              <a:t>Experience Online Testing Georgia</a:t>
            </a:r>
          </a:p>
          <a:p>
            <a:r>
              <a:rPr lang="en-US" sz="1800" dirty="0"/>
              <a:t>No tickets needed</a:t>
            </a:r>
          </a:p>
          <a:p>
            <a:r>
              <a:rPr lang="en-US" sz="1800" dirty="0"/>
              <a:t>Test taken online at </a:t>
            </a:r>
            <a:r>
              <a:rPr lang="en-US" sz="1200" dirty="0">
                <a:hlinkClick r:id="rId2"/>
              </a:rPr>
              <a:t>www.gaexperienceonline.com</a:t>
            </a:r>
            <a:endParaRPr lang="en-US" sz="1800" dirty="0"/>
          </a:p>
          <a:p>
            <a:r>
              <a:rPr lang="en-US" sz="1800" dirty="0"/>
              <a:t>Students, parents and teachers can all access this website</a:t>
            </a:r>
          </a:p>
          <a:p>
            <a:r>
              <a:rPr lang="en-US" sz="1800" dirty="0"/>
              <a:t>Sample of Section One ELA is presented</a:t>
            </a:r>
          </a:p>
          <a:p>
            <a:r>
              <a:rPr lang="en-US" sz="1800" dirty="0"/>
              <a:t>Available year-round from anywhere on the web</a:t>
            </a:r>
          </a:p>
          <a:p>
            <a:r>
              <a:rPr lang="en-US" sz="1800" dirty="0"/>
              <a:t>Must use Chrome browser</a:t>
            </a:r>
          </a:p>
        </p:txBody>
      </p:sp>
      <p:sp>
        <p:nvSpPr>
          <p:cNvPr id="7" name="TextBox 6"/>
          <p:cNvSpPr txBox="1"/>
          <p:nvPr/>
        </p:nvSpPr>
        <p:spPr>
          <a:xfrm>
            <a:off x="3566705" y="778196"/>
            <a:ext cx="8839199" cy="923330"/>
          </a:xfrm>
          <a:prstGeom prst="rect">
            <a:avLst/>
          </a:prstGeom>
          <a:noFill/>
        </p:spPr>
        <p:txBody>
          <a:bodyPr wrap="square" rtlCol="0">
            <a:spAutoFit/>
          </a:bodyPr>
          <a:lstStyle/>
          <a:p>
            <a:r>
              <a:rPr lang="en-US" dirty="0"/>
              <a:t>There are three different ways for students to practice for online administrations</a:t>
            </a:r>
          </a:p>
          <a:p>
            <a:r>
              <a:rPr lang="en-US" dirty="0"/>
              <a:t>We are using the Practice Test with Response Transmission for the System Technology Check</a:t>
            </a:r>
          </a:p>
        </p:txBody>
      </p:sp>
      <p:sp>
        <p:nvSpPr>
          <p:cNvPr id="4" name="TextBox 3"/>
          <p:cNvSpPr txBox="1"/>
          <p:nvPr/>
        </p:nvSpPr>
        <p:spPr>
          <a:xfrm>
            <a:off x="435835" y="1024247"/>
            <a:ext cx="2572284" cy="523220"/>
          </a:xfrm>
          <a:prstGeom prst="rect">
            <a:avLst/>
          </a:prstGeom>
          <a:noFill/>
        </p:spPr>
        <p:txBody>
          <a:bodyPr wrap="square" rtlCol="0">
            <a:spAutoFit/>
          </a:bodyPr>
          <a:lstStyle/>
          <a:p>
            <a:pPr algn="ctr"/>
            <a:r>
              <a:rPr lang="en-US" sz="2800" dirty="0"/>
              <a:t>Online Practice</a:t>
            </a:r>
          </a:p>
        </p:txBody>
      </p:sp>
    </p:spTree>
    <p:extLst>
      <p:ext uri="{BB962C8B-B14F-4D97-AF65-F5344CB8AC3E}">
        <p14:creationId xmlns:p14="http://schemas.microsoft.com/office/powerpoint/2010/main" val="995483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2452" y="2097505"/>
            <a:ext cx="4471481" cy="2186630"/>
          </a:xfrm>
        </p:spPr>
        <p:txBody>
          <a:bodyPr>
            <a:noAutofit/>
          </a:bodyPr>
          <a:lstStyle/>
          <a:p>
            <a:pPr algn="ctr"/>
            <a:r>
              <a:rPr lang="en-US" sz="6000" dirty="0">
                <a:solidFill>
                  <a:schemeClr val="tx1"/>
                </a:solidFill>
              </a:rPr>
              <a:t>Questions?</a:t>
            </a:r>
          </a:p>
        </p:txBody>
      </p:sp>
    </p:spTree>
    <p:extLst>
      <p:ext uri="{BB962C8B-B14F-4D97-AF65-F5344CB8AC3E}">
        <p14:creationId xmlns:p14="http://schemas.microsoft.com/office/powerpoint/2010/main" val="246416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430376" y="1057656"/>
            <a:ext cx="8382000" cy="4525963"/>
          </a:xfrm>
        </p:spPr>
        <p:txBody>
          <a:bodyPr>
            <a:noAutofit/>
          </a:bodyPr>
          <a:lstStyle/>
          <a:p>
            <a:r>
              <a:rPr lang="en-US" sz="3200" dirty="0"/>
              <a:t>A copy of the schedule can be found at </a:t>
            </a:r>
            <a:r>
              <a:rPr lang="en-US" sz="3200" dirty="0">
                <a:hlinkClick r:id="rId2"/>
              </a:rPr>
              <a:t>www.hoochtestinglocker.weebly.com</a:t>
            </a:r>
            <a:endParaRPr lang="en-US" sz="3200" dirty="0"/>
          </a:p>
        </p:txBody>
      </p:sp>
      <p:sp>
        <p:nvSpPr>
          <p:cNvPr id="4" name="Title 2"/>
          <p:cNvSpPr txBox="1">
            <a:spLocks/>
          </p:cNvSpPr>
          <p:nvPr/>
        </p:nvSpPr>
        <p:spPr>
          <a:xfrm>
            <a:off x="336959" y="864108"/>
            <a:ext cx="2632745" cy="1048582"/>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tx1"/>
                </a:solidFill>
              </a:rPr>
              <a:t>Test Schedule &amp; Plan</a:t>
            </a:r>
          </a:p>
        </p:txBody>
      </p:sp>
    </p:spTree>
    <p:extLst>
      <p:ext uri="{BB962C8B-B14F-4D97-AF65-F5344CB8AC3E}">
        <p14:creationId xmlns:p14="http://schemas.microsoft.com/office/powerpoint/2010/main" val="292985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168538" y="1232029"/>
            <a:ext cx="3165410" cy="784412"/>
          </a:xfrm>
        </p:spPr>
        <p:txBody>
          <a:bodyPr>
            <a:noAutofit/>
          </a:bodyPr>
          <a:lstStyle/>
          <a:p>
            <a:pPr algn="ctr"/>
            <a:r>
              <a:rPr lang="en-US" altLang="en-US" sz="2800" dirty="0">
                <a:solidFill>
                  <a:schemeClr val="tx1"/>
                </a:solidFill>
              </a:rPr>
              <a:t>Cell Phones &amp; Irregularities</a:t>
            </a:r>
          </a:p>
        </p:txBody>
      </p:sp>
      <p:sp>
        <p:nvSpPr>
          <p:cNvPr id="81923" name="Content Placeholder 2"/>
          <p:cNvSpPr>
            <a:spLocks noGrp="1"/>
          </p:cNvSpPr>
          <p:nvPr>
            <p:ph idx="1"/>
          </p:nvPr>
        </p:nvSpPr>
        <p:spPr>
          <a:xfrm>
            <a:off x="3510117" y="1060096"/>
            <a:ext cx="8283388" cy="4872319"/>
          </a:xfrm>
        </p:spPr>
        <p:txBody>
          <a:bodyPr>
            <a:normAutofit/>
          </a:bodyPr>
          <a:lstStyle/>
          <a:p>
            <a:r>
              <a:rPr lang="en-US" altLang="en-US" sz="2400" dirty="0"/>
              <a:t>Students are not permitted to use, or bring into the testing environment, any electronic device that could allow them to access, retain, or transmit information (e.g., cell phone, smartphone, PDA, electronic recording device, camera, playback device, </a:t>
            </a:r>
            <a:r>
              <a:rPr lang="en-US" altLang="en-US" sz="2400" b="1" dirty="0">
                <a:solidFill>
                  <a:srgbClr val="FF0000"/>
                </a:solidFill>
              </a:rPr>
              <a:t>SMART WATCHES.</a:t>
            </a:r>
          </a:p>
          <a:p>
            <a:r>
              <a:rPr lang="en-US" altLang="en-US" sz="2400" u="sng" dirty="0"/>
              <a:t>Devices are not allowed in the testing environment and possession or improper use of such devices during testing may result in disciplinary action in accordance with the system's student code of conduct and/or test invalidation. </a:t>
            </a:r>
          </a:p>
          <a:p>
            <a:endParaRPr lang="en-US" altLang="en-US" sz="2400" dirty="0"/>
          </a:p>
        </p:txBody>
      </p:sp>
      <p:sp>
        <p:nvSpPr>
          <p:cNvPr id="2" name="Slide Number Placeholder 1"/>
          <p:cNvSpPr>
            <a:spLocks noGrp="1"/>
          </p:cNvSpPr>
          <p:nvPr>
            <p:ph type="sldNum" sz="quarter" idx="4294967295"/>
          </p:nvPr>
        </p:nvSpPr>
        <p:spPr>
          <a:xfrm>
            <a:off x="7981950" y="6356352"/>
            <a:ext cx="2057400" cy="365125"/>
          </a:xfrm>
          <a:prstGeom prst="rect">
            <a:avLst/>
          </a:prstGeom>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155616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Governor’s Office of Student Achievement Change Analysis</a:t>
            </a:r>
          </a:p>
        </p:txBody>
      </p:sp>
      <p:sp>
        <p:nvSpPr>
          <p:cNvPr id="3" name="Content Placeholder 2"/>
          <p:cNvSpPr>
            <a:spLocks noGrp="1"/>
          </p:cNvSpPr>
          <p:nvPr>
            <p:ph idx="1"/>
          </p:nvPr>
        </p:nvSpPr>
        <p:spPr>
          <a:xfrm>
            <a:off x="3852490" y="520159"/>
            <a:ext cx="7315200" cy="5120640"/>
          </a:xfrm>
        </p:spPr>
        <p:txBody>
          <a:bodyPr>
            <a:normAutofit/>
          </a:bodyPr>
          <a:lstStyle/>
          <a:p>
            <a:endParaRPr lang="en-US" dirty="0"/>
          </a:p>
          <a:p>
            <a:r>
              <a:rPr lang="en-US" sz="3200" dirty="0"/>
              <a:t>Formerly called Erasure Analysis</a:t>
            </a:r>
          </a:p>
          <a:p>
            <a:endParaRPr lang="en-US" sz="3200" dirty="0"/>
          </a:p>
          <a:p>
            <a:r>
              <a:rPr lang="en-US" sz="3200" dirty="0"/>
              <a:t>Includes online testing as well as paper/pencil </a:t>
            </a:r>
          </a:p>
          <a:p>
            <a:endParaRPr lang="en-US" sz="3200" dirty="0"/>
          </a:p>
          <a:p>
            <a:r>
              <a:rPr lang="en-US" sz="3200" dirty="0"/>
              <a:t>Analysis of erasures and analysis of online changes </a:t>
            </a:r>
          </a:p>
        </p:txBody>
      </p:sp>
    </p:spTree>
    <p:extLst>
      <p:ext uri="{BB962C8B-B14F-4D97-AF65-F5344CB8AC3E}">
        <p14:creationId xmlns:p14="http://schemas.microsoft.com/office/powerpoint/2010/main" val="159614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810000" y="1207008"/>
            <a:ext cx="8382000" cy="4525963"/>
          </a:xfrm>
        </p:spPr>
        <p:txBody>
          <a:bodyPr>
            <a:noAutofit/>
          </a:bodyPr>
          <a:lstStyle/>
          <a:p>
            <a:r>
              <a:rPr lang="en-US" sz="3200" dirty="0"/>
              <a:t>Have students turn on their devices</a:t>
            </a:r>
          </a:p>
          <a:p>
            <a:r>
              <a:rPr lang="en-US" sz="3200" dirty="0"/>
              <a:t>Students without a device may sign out one of the extras that will be in testing locations</a:t>
            </a:r>
          </a:p>
          <a:p>
            <a:r>
              <a:rPr lang="en-US" sz="3200" dirty="0"/>
              <a:t>Check to see that students have at least 80% power and the DRC icon on their home screen</a:t>
            </a:r>
          </a:p>
        </p:txBody>
      </p:sp>
      <p:sp>
        <p:nvSpPr>
          <p:cNvPr id="4" name="Title 2"/>
          <p:cNvSpPr txBox="1">
            <a:spLocks/>
          </p:cNvSpPr>
          <p:nvPr/>
        </p:nvSpPr>
        <p:spPr>
          <a:xfrm>
            <a:off x="336959" y="864108"/>
            <a:ext cx="2632745" cy="685800"/>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tx1"/>
                </a:solidFill>
              </a:rPr>
              <a:t>Administration Protocols</a:t>
            </a:r>
          </a:p>
        </p:txBody>
      </p:sp>
    </p:spTree>
    <p:extLst>
      <p:ext uri="{BB962C8B-B14F-4D97-AF65-F5344CB8AC3E}">
        <p14:creationId xmlns:p14="http://schemas.microsoft.com/office/powerpoint/2010/main" val="72244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1132802"/>
          </a:xfrm>
        </p:spPr>
        <p:txBody>
          <a:bodyPr/>
          <a:lstStyle/>
          <a:p>
            <a:pPr algn="ctr"/>
            <a:r>
              <a:rPr lang="en-US" dirty="0">
                <a:solidFill>
                  <a:schemeClr val="tx1"/>
                </a:solidFill>
              </a:rPr>
              <a:t>Test Design</a:t>
            </a:r>
            <a:br>
              <a:rPr lang="en-US" dirty="0">
                <a:solidFill>
                  <a:schemeClr val="tx1"/>
                </a:solidFill>
              </a:rPr>
            </a:br>
            <a:r>
              <a:rPr lang="en-US" dirty="0">
                <a:solidFill>
                  <a:schemeClr val="tx1"/>
                </a:solidFill>
              </a:rPr>
              <a:t>Change</a:t>
            </a:r>
          </a:p>
        </p:txBody>
      </p:sp>
      <p:sp>
        <p:nvSpPr>
          <p:cNvPr id="3" name="Content Placeholder 2"/>
          <p:cNvSpPr>
            <a:spLocks noGrp="1"/>
          </p:cNvSpPr>
          <p:nvPr>
            <p:ph idx="1"/>
          </p:nvPr>
        </p:nvSpPr>
        <p:spPr/>
        <p:txBody>
          <a:bodyPr/>
          <a:lstStyle/>
          <a:p>
            <a:r>
              <a:rPr lang="en-US" dirty="0"/>
              <a:t>Beginning in Spring 2017, students will take the 5 question section of the ELA test that contains the extended writing prompt on day 1 of testing. </a:t>
            </a:r>
          </a:p>
          <a:p>
            <a:pPr lvl="1"/>
            <a:r>
              <a:rPr lang="en-US" dirty="0"/>
              <a:t>Question 59 – Constructed response (only a couple of paragraphs)</a:t>
            </a:r>
          </a:p>
          <a:p>
            <a:pPr lvl="1"/>
            <a:r>
              <a:rPr lang="en-US" dirty="0"/>
              <a:t>Question 60 – Extended response (longer written essay)</a:t>
            </a:r>
          </a:p>
          <a:p>
            <a:r>
              <a:rPr lang="en-US" dirty="0"/>
              <a:t>Science will have constructed response items this year</a:t>
            </a:r>
          </a:p>
        </p:txBody>
      </p:sp>
    </p:spTree>
    <p:extLst>
      <p:ext uri="{BB962C8B-B14F-4D97-AF65-F5344CB8AC3E}">
        <p14:creationId xmlns:p14="http://schemas.microsoft.com/office/powerpoint/2010/main" val="150760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042364481"/>
              </p:ext>
            </p:extLst>
          </p:nvPr>
        </p:nvGraphicFramePr>
        <p:xfrm>
          <a:off x="3256638" y="864766"/>
          <a:ext cx="8229598" cy="3574401"/>
        </p:xfrm>
        <a:graphic>
          <a:graphicData uri="http://schemas.openxmlformats.org/drawingml/2006/table">
            <a:tbl>
              <a:tblPr firstRow="1" bandRow="1">
                <a:tableStyleId>{21E4AEA4-8DFA-4A89-87EB-49C32662AFE0}</a:tableStyleId>
              </a:tblPr>
              <a:tblGrid>
                <a:gridCol w="2928812">
                  <a:extLst>
                    <a:ext uri="{9D8B030D-6E8A-4147-A177-3AD203B41FA5}">
                      <a16:colId xmlns:a16="http://schemas.microsoft.com/office/drawing/2014/main" val="20000"/>
                    </a:ext>
                  </a:extLst>
                </a:gridCol>
                <a:gridCol w="1410168">
                  <a:extLst>
                    <a:ext uri="{9D8B030D-6E8A-4147-A177-3AD203B41FA5}">
                      <a16:colId xmlns:a16="http://schemas.microsoft.com/office/drawing/2014/main" val="20001"/>
                    </a:ext>
                  </a:extLst>
                </a:gridCol>
                <a:gridCol w="1907165">
                  <a:extLst>
                    <a:ext uri="{9D8B030D-6E8A-4147-A177-3AD203B41FA5}">
                      <a16:colId xmlns:a16="http://schemas.microsoft.com/office/drawing/2014/main" val="20002"/>
                    </a:ext>
                  </a:extLst>
                </a:gridCol>
                <a:gridCol w="1983453">
                  <a:extLst>
                    <a:ext uri="{9D8B030D-6E8A-4147-A177-3AD203B41FA5}">
                      <a16:colId xmlns:a16="http://schemas.microsoft.com/office/drawing/2014/main" val="20003"/>
                    </a:ext>
                  </a:extLst>
                </a:gridCol>
              </a:tblGrid>
              <a:tr h="983491">
                <a:tc>
                  <a:txBody>
                    <a:bodyPr/>
                    <a:lstStyle/>
                    <a:p>
                      <a:pPr algn="ctr"/>
                      <a:r>
                        <a:rPr lang="en-US" sz="2000"/>
                        <a:t>Content Area/Course</a:t>
                      </a:r>
                    </a:p>
                  </a:txBody>
                  <a:tcPr marL="104136" marR="104136" marT="45731" marB="45731" anchor="ctr"/>
                </a:tc>
                <a:tc>
                  <a:txBody>
                    <a:bodyPr/>
                    <a:lstStyle/>
                    <a:p>
                      <a:pPr algn="ctr"/>
                      <a:r>
                        <a:rPr lang="en-US" sz="2000" dirty="0"/>
                        <a:t>Test</a:t>
                      </a:r>
                      <a:r>
                        <a:rPr lang="en-US" sz="2000" baseline="0" dirty="0"/>
                        <a:t> Section(s)</a:t>
                      </a:r>
                      <a:endParaRPr lang="en-US" sz="2000" dirty="0"/>
                    </a:p>
                  </a:txBody>
                  <a:tcPr marL="104136" marR="104136" marT="45731" marB="45731" anchor="ctr"/>
                </a:tc>
                <a:tc>
                  <a:txBody>
                    <a:bodyPr/>
                    <a:lstStyle/>
                    <a:p>
                      <a:pPr algn="ctr"/>
                      <a:r>
                        <a:rPr lang="en-US" sz="2000" dirty="0"/>
                        <a:t>Minimum Time Per Section(s)</a:t>
                      </a:r>
                    </a:p>
                  </a:txBody>
                  <a:tcPr marL="104136" marR="104136" marT="45731" marB="45731" anchor="ctr"/>
                </a:tc>
                <a:tc>
                  <a:txBody>
                    <a:bodyPr/>
                    <a:lstStyle/>
                    <a:p>
                      <a:pPr algn="ctr"/>
                      <a:r>
                        <a:rPr lang="en-US" sz="2000"/>
                        <a:t>Maximum</a:t>
                      </a:r>
                      <a:r>
                        <a:rPr lang="en-US" sz="2000" baseline="0"/>
                        <a:t> Time Per Section(s)</a:t>
                      </a:r>
                      <a:endParaRPr lang="en-US" sz="2000"/>
                    </a:p>
                  </a:txBody>
                  <a:tcPr marL="104136" marR="104136" marT="45731" marB="45731" anchor="ctr"/>
                </a:tc>
                <a:extLst>
                  <a:ext uri="{0D108BD9-81ED-4DB2-BD59-A6C34878D82A}">
                    <a16:rowId xmlns:a16="http://schemas.microsoft.com/office/drawing/2014/main" val="10000"/>
                  </a:ext>
                </a:extLst>
              </a:tr>
              <a:tr h="384047">
                <a:tc>
                  <a:txBody>
                    <a:bodyPr/>
                    <a:lstStyle/>
                    <a:p>
                      <a:r>
                        <a:rPr lang="en-US" sz="2000"/>
                        <a:t>English Language</a:t>
                      </a:r>
                      <a:r>
                        <a:rPr lang="en-US" sz="2000" baseline="0"/>
                        <a:t> Arts, Reading and Evidence-Based Writing</a:t>
                      </a:r>
                      <a:endParaRPr lang="en-US" sz="2000"/>
                    </a:p>
                  </a:txBody>
                  <a:tcPr marL="104136" marR="104136" marT="45731" marB="45731"/>
                </a:tc>
                <a:tc>
                  <a:txBody>
                    <a:bodyPr/>
                    <a:lstStyle/>
                    <a:p>
                      <a:pPr algn="ctr"/>
                      <a:r>
                        <a:rPr lang="en-US" sz="2000"/>
                        <a:t>1</a:t>
                      </a:r>
                    </a:p>
                  </a:txBody>
                  <a:tcPr marL="104136" marR="104136" marT="45731" marB="45731" anchor="ctr"/>
                </a:tc>
                <a:tc>
                  <a:txBody>
                    <a:bodyPr/>
                    <a:lstStyle/>
                    <a:p>
                      <a:pPr algn="ctr"/>
                      <a:r>
                        <a:rPr lang="en-US" sz="2000"/>
                        <a:t>70</a:t>
                      </a:r>
                    </a:p>
                  </a:txBody>
                  <a:tcPr marL="104136" marR="104136" marT="45731" marB="45731" anchor="ctr"/>
                </a:tc>
                <a:tc>
                  <a:txBody>
                    <a:bodyPr/>
                    <a:lstStyle/>
                    <a:p>
                      <a:pPr algn="ctr"/>
                      <a:r>
                        <a:rPr lang="en-US" sz="2000"/>
                        <a:t>90</a:t>
                      </a:r>
                    </a:p>
                  </a:txBody>
                  <a:tcPr marL="104136" marR="104136" marT="45731" marB="45731" anchor="ctr"/>
                </a:tc>
                <a:extLst>
                  <a:ext uri="{0D108BD9-81ED-4DB2-BD59-A6C34878D82A}">
                    <a16:rowId xmlns:a16="http://schemas.microsoft.com/office/drawing/2014/main" val="10001"/>
                  </a:ext>
                </a:extLst>
              </a:tr>
              <a:tr h="384047">
                <a:tc>
                  <a:txBody>
                    <a:bodyPr/>
                    <a:lstStyle/>
                    <a:p>
                      <a:r>
                        <a:rPr lang="en-US" sz="2000"/>
                        <a:t>English Language</a:t>
                      </a:r>
                      <a:r>
                        <a:rPr lang="en-US" sz="2000" baseline="0"/>
                        <a:t> Arts</a:t>
                      </a:r>
                      <a:endParaRPr lang="en-US" sz="2000"/>
                    </a:p>
                  </a:txBody>
                  <a:tcPr marL="104136" marR="104136" marT="45731" marB="45731"/>
                </a:tc>
                <a:tc>
                  <a:txBody>
                    <a:bodyPr/>
                    <a:lstStyle/>
                    <a:p>
                      <a:pPr algn="ctr"/>
                      <a:r>
                        <a:rPr lang="en-US" sz="2000"/>
                        <a:t>2 and 3</a:t>
                      </a:r>
                    </a:p>
                  </a:txBody>
                  <a:tcPr marL="104136" marR="104136" marT="45731" marB="45731"/>
                </a:tc>
                <a:tc>
                  <a:txBody>
                    <a:bodyPr/>
                    <a:lstStyle/>
                    <a:p>
                      <a:pPr algn="ctr"/>
                      <a:r>
                        <a:rPr lang="en-US" sz="2000"/>
                        <a:t>60</a:t>
                      </a:r>
                    </a:p>
                  </a:txBody>
                  <a:tcPr marL="104136" marR="104136" marT="45731" marB="45731"/>
                </a:tc>
                <a:tc>
                  <a:txBody>
                    <a:bodyPr/>
                    <a:lstStyle/>
                    <a:p>
                      <a:pPr algn="ctr"/>
                      <a:r>
                        <a:rPr lang="en-US" sz="2000"/>
                        <a:t>75</a:t>
                      </a:r>
                    </a:p>
                  </a:txBody>
                  <a:tcPr marL="104136" marR="104136" marT="45731" marB="45731"/>
                </a:tc>
                <a:extLst>
                  <a:ext uri="{0D108BD9-81ED-4DB2-BD59-A6C34878D82A}">
                    <a16:rowId xmlns:a16="http://schemas.microsoft.com/office/drawing/2014/main" val="10002"/>
                  </a:ext>
                </a:extLst>
              </a:tr>
              <a:tr h="387449">
                <a:tc>
                  <a:txBody>
                    <a:bodyPr/>
                    <a:lstStyle/>
                    <a:p>
                      <a:r>
                        <a:rPr lang="en-US" sz="2000"/>
                        <a:t>Mathematics</a:t>
                      </a:r>
                    </a:p>
                  </a:txBody>
                  <a:tcPr marL="104136" marR="104136" marT="45731" marB="45731"/>
                </a:tc>
                <a:tc>
                  <a:txBody>
                    <a:bodyPr/>
                    <a:lstStyle/>
                    <a:p>
                      <a:pPr algn="ctr"/>
                      <a:r>
                        <a:rPr lang="en-US" sz="2000"/>
                        <a:t>1 and 2</a:t>
                      </a:r>
                    </a:p>
                  </a:txBody>
                  <a:tcPr marL="104136" marR="104136" marT="45731" marB="45731"/>
                </a:tc>
                <a:tc>
                  <a:txBody>
                    <a:bodyPr/>
                    <a:lstStyle/>
                    <a:p>
                      <a:pPr algn="ctr"/>
                      <a:r>
                        <a:rPr lang="en-US" sz="2000"/>
                        <a:t>60</a:t>
                      </a:r>
                    </a:p>
                  </a:txBody>
                  <a:tcPr marL="104136" marR="104136" marT="45731" marB="45731"/>
                </a:tc>
                <a:tc>
                  <a:txBody>
                    <a:bodyPr/>
                    <a:lstStyle/>
                    <a:p>
                      <a:pPr algn="ctr"/>
                      <a:r>
                        <a:rPr lang="en-US" sz="2000"/>
                        <a:t>85</a:t>
                      </a:r>
                    </a:p>
                  </a:txBody>
                  <a:tcPr marL="104136" marR="104136" marT="45731" marB="45731"/>
                </a:tc>
                <a:extLst>
                  <a:ext uri="{0D108BD9-81ED-4DB2-BD59-A6C34878D82A}">
                    <a16:rowId xmlns:a16="http://schemas.microsoft.com/office/drawing/2014/main" val="10003"/>
                  </a:ext>
                </a:extLst>
              </a:tr>
              <a:tr h="384047">
                <a:tc>
                  <a:txBody>
                    <a:bodyPr/>
                    <a:lstStyle/>
                    <a:p>
                      <a:r>
                        <a:rPr lang="en-US" sz="2000"/>
                        <a:t>Science</a:t>
                      </a:r>
                    </a:p>
                  </a:txBody>
                  <a:tcPr marL="104136" marR="104136" marT="45731" marB="45731"/>
                </a:tc>
                <a:tc>
                  <a:txBody>
                    <a:bodyPr/>
                    <a:lstStyle/>
                    <a:p>
                      <a:pPr algn="ctr"/>
                      <a:r>
                        <a:rPr lang="en-US" sz="2000"/>
                        <a:t>1 and 2</a:t>
                      </a:r>
                    </a:p>
                  </a:txBody>
                  <a:tcPr marL="104136" marR="104136" marT="45731" marB="45731"/>
                </a:tc>
                <a:tc>
                  <a:txBody>
                    <a:bodyPr/>
                    <a:lstStyle/>
                    <a:p>
                      <a:pPr algn="ctr"/>
                      <a:r>
                        <a:rPr lang="en-US" sz="2000"/>
                        <a:t>45</a:t>
                      </a:r>
                    </a:p>
                  </a:txBody>
                  <a:tcPr marL="104136" marR="104136" marT="45731" marB="45731"/>
                </a:tc>
                <a:tc>
                  <a:txBody>
                    <a:bodyPr/>
                    <a:lstStyle/>
                    <a:p>
                      <a:pPr algn="ctr"/>
                      <a:r>
                        <a:rPr lang="en-US" sz="2000"/>
                        <a:t>70</a:t>
                      </a:r>
                    </a:p>
                  </a:txBody>
                  <a:tcPr marL="104136" marR="104136" marT="45731" marB="45731"/>
                </a:tc>
                <a:extLst>
                  <a:ext uri="{0D108BD9-81ED-4DB2-BD59-A6C34878D82A}">
                    <a16:rowId xmlns:a16="http://schemas.microsoft.com/office/drawing/2014/main" val="10004"/>
                  </a:ext>
                </a:extLst>
              </a:tr>
              <a:tr h="387449">
                <a:tc>
                  <a:txBody>
                    <a:bodyPr/>
                    <a:lstStyle/>
                    <a:p>
                      <a:r>
                        <a:rPr lang="en-US" sz="2000"/>
                        <a:t>Social Studies</a:t>
                      </a:r>
                    </a:p>
                  </a:txBody>
                  <a:tcPr marL="104136" marR="104136" marT="45731" marB="45731"/>
                </a:tc>
                <a:tc>
                  <a:txBody>
                    <a:bodyPr/>
                    <a:lstStyle/>
                    <a:p>
                      <a:pPr algn="ctr"/>
                      <a:r>
                        <a:rPr lang="en-US" sz="2000"/>
                        <a:t>1 and 2</a:t>
                      </a:r>
                    </a:p>
                  </a:txBody>
                  <a:tcPr marL="104136" marR="104136" marT="45731" marB="45731"/>
                </a:tc>
                <a:tc>
                  <a:txBody>
                    <a:bodyPr/>
                    <a:lstStyle/>
                    <a:p>
                      <a:pPr algn="ctr"/>
                      <a:r>
                        <a:rPr lang="en-US" sz="2000"/>
                        <a:t>45</a:t>
                      </a:r>
                    </a:p>
                  </a:txBody>
                  <a:tcPr marL="104136" marR="104136" marT="45731" marB="45731"/>
                </a:tc>
                <a:tc>
                  <a:txBody>
                    <a:bodyPr/>
                    <a:lstStyle/>
                    <a:p>
                      <a:pPr algn="ctr"/>
                      <a:r>
                        <a:rPr lang="en-US" sz="2000" dirty="0"/>
                        <a:t>70</a:t>
                      </a:r>
                    </a:p>
                  </a:txBody>
                  <a:tcPr marL="104136" marR="104136" marT="45731" marB="45731"/>
                </a:tc>
                <a:extLst>
                  <a:ext uri="{0D108BD9-81ED-4DB2-BD59-A6C34878D82A}">
                    <a16:rowId xmlns:a16="http://schemas.microsoft.com/office/drawing/2014/main" val="10005"/>
                  </a:ext>
                </a:extLst>
              </a:tr>
            </a:tbl>
          </a:graphicData>
        </a:graphic>
      </p:graphicFrame>
      <p:sp>
        <p:nvSpPr>
          <p:cNvPr id="3588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3AFC31-9E15-410C-9492-81E1A0EC1EAA}" type="slidenum">
              <a:rPr lang="en-US" altLang="en-US" smtClean="0">
                <a:latin typeface="Calibri" pitchFamily="34" charset="0"/>
                <a:cs typeface="Arial" charset="0"/>
              </a:rPr>
              <a:pPr eaLnBrk="1" fontAlgn="base" hangingPunct="1">
                <a:spcBef>
                  <a:spcPct val="0"/>
                </a:spcBef>
                <a:spcAft>
                  <a:spcPct val="0"/>
                </a:spcAft>
              </a:pPr>
              <a:t>7</a:t>
            </a:fld>
            <a:endParaRPr lang="en-US" altLang="en-US">
              <a:latin typeface="Calibri" pitchFamily="34" charset="0"/>
              <a:cs typeface="Arial" charset="0"/>
            </a:endParaRPr>
          </a:p>
        </p:txBody>
      </p:sp>
      <p:sp>
        <p:nvSpPr>
          <p:cNvPr id="9" name="TextBox 8"/>
          <p:cNvSpPr txBox="1"/>
          <p:nvPr/>
        </p:nvSpPr>
        <p:spPr>
          <a:xfrm>
            <a:off x="5063598" y="4457841"/>
            <a:ext cx="5105036"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1600" b="1" dirty="0">
                <a:solidFill>
                  <a:srgbClr val="FF0000"/>
                </a:solidFill>
              </a:rPr>
              <a:t>Note: </a:t>
            </a:r>
            <a:r>
              <a:rPr lang="en-US" sz="1600" dirty="0"/>
              <a:t>These maximum time limits do not apply to those students who have the accommodation of extended time.</a:t>
            </a:r>
          </a:p>
        </p:txBody>
      </p:sp>
      <p:sp>
        <p:nvSpPr>
          <p:cNvPr id="6" name="TextBox 5"/>
          <p:cNvSpPr txBox="1"/>
          <p:nvPr/>
        </p:nvSpPr>
        <p:spPr>
          <a:xfrm>
            <a:off x="3685019" y="5130788"/>
            <a:ext cx="7862193"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1600" b="1" dirty="0">
                <a:solidFill>
                  <a:srgbClr val="FF0000"/>
                </a:solidFill>
              </a:rPr>
              <a:t>Examiners may NOT stop testing before the minimum time allowed per section unless all students have already submitted their completed section without prompting from the teacher.</a:t>
            </a:r>
            <a:endParaRPr lang="en-US" sz="1600" dirty="0"/>
          </a:p>
        </p:txBody>
      </p:sp>
      <p:sp>
        <p:nvSpPr>
          <p:cNvPr id="3" name="Rectangle 2"/>
          <p:cNvSpPr/>
          <p:nvPr/>
        </p:nvSpPr>
        <p:spPr>
          <a:xfrm>
            <a:off x="461394" y="1016977"/>
            <a:ext cx="2432808" cy="1077218"/>
          </a:xfrm>
          <a:prstGeom prst="rect">
            <a:avLst/>
          </a:prstGeom>
        </p:spPr>
        <p:txBody>
          <a:bodyPr wrap="square">
            <a:spAutoFit/>
          </a:bodyPr>
          <a:lstStyle/>
          <a:p>
            <a:pPr algn="ctr"/>
            <a:r>
              <a:rPr lang="en-US" sz="3200" dirty="0"/>
              <a:t>Test Design</a:t>
            </a:r>
            <a:br>
              <a:rPr lang="en-US" sz="3200" dirty="0"/>
            </a:br>
            <a:endParaRPr lang="en-US" sz="3200" dirty="0"/>
          </a:p>
        </p:txBody>
      </p:sp>
    </p:spTree>
    <p:extLst>
      <p:ext uri="{BB962C8B-B14F-4D97-AF65-F5344CB8AC3E}">
        <p14:creationId xmlns:p14="http://schemas.microsoft.com/office/powerpoint/2010/main" val="176100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647926" y="1550879"/>
            <a:ext cx="8305800" cy="4724400"/>
          </a:xfrm>
        </p:spPr>
        <p:txBody>
          <a:bodyPr>
            <a:normAutofit/>
          </a:bodyPr>
          <a:lstStyle/>
          <a:p>
            <a:pPr marL="457200" lvl="1" indent="0">
              <a:buNone/>
            </a:pPr>
            <a:endParaRPr lang="en-US" altLang="en-US" sz="1400"/>
          </a:p>
          <a:p>
            <a:pPr marL="0" indent="0">
              <a:buNone/>
            </a:pPr>
            <a:endParaRPr lang="en-US" altLang="en-US" sz="2200"/>
          </a:p>
          <a:p>
            <a:pPr marL="457200" indent="-457200">
              <a:buFont typeface="+mj-lt"/>
              <a:buAutoNum type="arabicPeriod"/>
            </a:pPr>
            <a:endParaRPr lang="en-US" altLang="en-US" sz="2200"/>
          </a:p>
        </p:txBody>
      </p:sp>
      <p:sp>
        <p:nvSpPr>
          <p:cNvPr id="2" name="Slide Number Placeholder 1"/>
          <p:cNvSpPr>
            <a:spLocks noGrp="1"/>
          </p:cNvSpPr>
          <p:nvPr>
            <p:ph type="sldNum" sz="quarter" idx="4294967295"/>
          </p:nvPr>
        </p:nvSpPr>
        <p:spPr>
          <a:xfrm>
            <a:off x="7981950" y="6356352"/>
            <a:ext cx="2057400" cy="365125"/>
          </a:xfrm>
          <a:prstGeom prst="rect">
            <a:avLst/>
          </a:prstGeom>
        </p:spPr>
        <p:txBody>
          <a:bodyPr/>
          <a:lstStyle/>
          <a:p>
            <a:fld id="{B63E4CEF-BB1E-48C7-AE93-F39F6AA99AD7}" type="slidenum">
              <a:rPr lang="en-US" smtClean="0"/>
              <a:pPr/>
              <a:t>8</a:t>
            </a:fld>
            <a:endParaRPr lang="en-US"/>
          </a:p>
        </p:txBody>
      </p:sp>
      <p:sp>
        <p:nvSpPr>
          <p:cNvPr id="5" name="Content Placeholder 2"/>
          <p:cNvSpPr txBox="1">
            <a:spLocks/>
          </p:cNvSpPr>
          <p:nvPr/>
        </p:nvSpPr>
        <p:spPr>
          <a:xfrm>
            <a:off x="3533359" y="1116522"/>
            <a:ext cx="8107577" cy="4756151"/>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Operational test items in ELA and mathematics</a:t>
            </a:r>
          </a:p>
          <a:p>
            <a:pPr>
              <a:lnSpc>
                <a:spcPct val="110000"/>
              </a:lnSpc>
            </a:pPr>
            <a:r>
              <a:rPr lang="en-US" dirty="0"/>
              <a:t>Field test items in science and social studies</a:t>
            </a:r>
          </a:p>
          <a:p>
            <a:pPr>
              <a:lnSpc>
                <a:spcPct val="110000"/>
              </a:lnSpc>
            </a:pPr>
            <a:endParaRPr lang="en-US" altLang="en-US" dirty="0"/>
          </a:p>
          <a:p>
            <a:pPr>
              <a:lnSpc>
                <a:spcPct val="110000"/>
              </a:lnSpc>
            </a:pPr>
            <a:r>
              <a:rPr lang="en-US" altLang="en-US" dirty="0"/>
              <a:t>Evidence-Based Selected-Response (EBSR) Items for English Language Arts – a </a:t>
            </a:r>
            <a:r>
              <a:rPr lang="en-US" dirty="0"/>
              <a:t>two-part multiple-choice item that requires students to complete both parts </a:t>
            </a:r>
          </a:p>
          <a:p>
            <a:pPr lvl="1">
              <a:lnSpc>
                <a:spcPct val="110000"/>
              </a:lnSpc>
            </a:pPr>
            <a:r>
              <a:rPr lang="en-US" dirty="0"/>
              <a:t>First part answers inferential or key concept question related to text. Includes one correct response</a:t>
            </a:r>
          </a:p>
          <a:p>
            <a:pPr lvl="1">
              <a:lnSpc>
                <a:spcPct val="110000"/>
              </a:lnSpc>
            </a:pPr>
            <a:r>
              <a:rPr lang="en-US" dirty="0"/>
              <a:t>Second part is evidence from the text used to support the inference or idea. May include one or more correct response(s)</a:t>
            </a:r>
          </a:p>
          <a:p>
            <a:pPr lvl="1">
              <a:lnSpc>
                <a:spcPct val="110000"/>
              </a:lnSpc>
            </a:pPr>
            <a:r>
              <a:rPr lang="en-US" dirty="0"/>
              <a:t>Two-point score value with opportunity for partial credit. Part One and Two must be correct to receive 2-Points. One-Point if only Part One is correct.</a:t>
            </a:r>
          </a:p>
        </p:txBody>
      </p:sp>
      <p:sp>
        <p:nvSpPr>
          <p:cNvPr id="7" name="Rectangle 6"/>
          <p:cNvSpPr/>
          <p:nvPr/>
        </p:nvSpPr>
        <p:spPr>
          <a:xfrm>
            <a:off x="461394" y="1016977"/>
            <a:ext cx="2432808" cy="1077218"/>
          </a:xfrm>
          <a:prstGeom prst="rect">
            <a:avLst/>
          </a:prstGeom>
        </p:spPr>
        <p:txBody>
          <a:bodyPr wrap="square">
            <a:spAutoFit/>
          </a:bodyPr>
          <a:lstStyle/>
          <a:p>
            <a:pPr algn="ctr"/>
            <a:r>
              <a:rPr lang="en-US" sz="3200" dirty="0"/>
              <a:t>Test Design</a:t>
            </a:r>
            <a:br>
              <a:rPr lang="en-US" sz="3200" dirty="0"/>
            </a:br>
            <a:endParaRPr lang="en-US" sz="3200" dirty="0"/>
          </a:p>
        </p:txBody>
      </p:sp>
    </p:spTree>
    <p:extLst>
      <p:ext uri="{BB962C8B-B14F-4D97-AF65-F5344CB8AC3E}">
        <p14:creationId xmlns:p14="http://schemas.microsoft.com/office/powerpoint/2010/main" val="302810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581401" y="26425"/>
            <a:ext cx="6688341" cy="1086283"/>
          </a:xfrm>
        </p:spPr>
        <p:txBody>
          <a:bodyPr>
            <a:noAutofit/>
          </a:bodyPr>
          <a:lstStyle/>
          <a:p>
            <a:r>
              <a:rPr lang="en-US" altLang="en-US" b="0" dirty="0">
                <a:solidFill>
                  <a:schemeClr val="bg1"/>
                </a:solidFill>
              </a:rPr>
              <a:t>Online Tools All Students</a:t>
            </a:r>
            <a:endParaRPr lang="en-US" altLang="en-US" sz="3200" dirty="0">
              <a:solidFill>
                <a:schemeClr val="bg1"/>
              </a:solidFill>
            </a:endParaRPr>
          </a:p>
        </p:txBody>
      </p:sp>
      <p:sp>
        <p:nvSpPr>
          <p:cNvPr id="2" name="Slide Number Placeholder 1"/>
          <p:cNvSpPr>
            <a:spLocks noGrp="1"/>
          </p:cNvSpPr>
          <p:nvPr>
            <p:ph type="sldNum" sz="quarter" idx="4294967295"/>
          </p:nvPr>
        </p:nvSpPr>
        <p:spPr>
          <a:xfrm>
            <a:off x="8523817" y="5941485"/>
            <a:ext cx="2057400" cy="365125"/>
          </a:xfrm>
          <a:prstGeom prst="rect">
            <a:avLst/>
          </a:prstGeom>
        </p:spPr>
        <p:txBody>
          <a:bodyPr/>
          <a:lstStyle/>
          <a:p>
            <a:fld id="{B63E4CEF-BB1E-48C7-AE93-F39F6AA99AD7}" type="slidenum">
              <a:rPr lang="en-US" smtClean="0"/>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38339865"/>
              </p:ext>
            </p:extLst>
          </p:nvPr>
        </p:nvGraphicFramePr>
        <p:xfrm>
          <a:off x="2227628" y="771382"/>
          <a:ext cx="8993188" cy="5274156"/>
        </p:xfrm>
        <a:graphic>
          <a:graphicData uri="http://schemas.openxmlformats.org/drawingml/2006/table">
            <a:tbl>
              <a:tblPr firstRow="1" bandRow="1">
                <a:tableStyleId>{5C22544A-7EE6-4342-B048-85BDC9FD1C3A}</a:tableStyleId>
              </a:tblPr>
              <a:tblGrid>
                <a:gridCol w="3878263">
                  <a:extLst>
                    <a:ext uri="{9D8B030D-6E8A-4147-A177-3AD203B41FA5}">
                      <a16:colId xmlns:a16="http://schemas.microsoft.com/office/drawing/2014/main" val="20000"/>
                    </a:ext>
                  </a:extLst>
                </a:gridCol>
                <a:gridCol w="1271588">
                  <a:extLst>
                    <a:ext uri="{9D8B030D-6E8A-4147-A177-3AD203B41FA5}">
                      <a16:colId xmlns:a16="http://schemas.microsoft.com/office/drawing/2014/main" val="20001"/>
                    </a:ext>
                  </a:extLst>
                </a:gridCol>
                <a:gridCol w="3843337">
                  <a:extLst>
                    <a:ext uri="{9D8B030D-6E8A-4147-A177-3AD203B41FA5}">
                      <a16:colId xmlns:a16="http://schemas.microsoft.com/office/drawing/2014/main" val="20002"/>
                    </a:ext>
                  </a:extLst>
                </a:gridCol>
              </a:tblGrid>
              <a:tr h="519276">
                <a:tc>
                  <a:txBody>
                    <a:bodyPr/>
                    <a:lstStyle/>
                    <a:p>
                      <a:pPr algn="ctr"/>
                      <a:r>
                        <a:rPr lang="en-US" dirty="0"/>
                        <a:t>TOOL</a:t>
                      </a:r>
                    </a:p>
                  </a:txBody>
                  <a:tcPr anchor="ctr"/>
                </a:tc>
                <a:tc>
                  <a:txBody>
                    <a:bodyPr/>
                    <a:lstStyle/>
                    <a:p>
                      <a:pPr algn="ctr"/>
                      <a:r>
                        <a:rPr lang="en-US" dirty="0"/>
                        <a:t>ICON</a:t>
                      </a:r>
                    </a:p>
                  </a:txBody>
                  <a:tcPr anchor="ctr"/>
                </a:tc>
                <a:tc>
                  <a:txBody>
                    <a:bodyPr/>
                    <a:lstStyle/>
                    <a:p>
                      <a:pPr algn="ctr"/>
                      <a:r>
                        <a:rPr lang="en-US" dirty="0"/>
                        <a:t>CONTENT</a:t>
                      </a:r>
                      <a:r>
                        <a:rPr lang="en-US" baseline="0" dirty="0"/>
                        <a:t> AREA</a:t>
                      </a:r>
                      <a:endParaRPr lang="en-US" dirty="0"/>
                    </a:p>
                  </a:txBody>
                  <a:tcPr anchor="ctr"/>
                </a:tc>
                <a:extLst>
                  <a:ext uri="{0D108BD9-81ED-4DB2-BD59-A6C34878D82A}">
                    <a16:rowId xmlns:a16="http://schemas.microsoft.com/office/drawing/2014/main" val="10000"/>
                  </a:ext>
                </a:extLst>
              </a:tr>
              <a:tr h="370840">
                <a:tc>
                  <a:txBody>
                    <a:bodyPr/>
                    <a:lstStyle/>
                    <a:p>
                      <a:pPr eaLnBrk="1" fontAlgn="t" hangingPunct="1">
                        <a:spcBef>
                          <a:spcPts val="600"/>
                        </a:spcBef>
                        <a:buFont typeface="Arial" charset="0"/>
                        <a:buNone/>
                      </a:pPr>
                      <a:r>
                        <a:rPr lang="en-US" altLang="en-US" sz="2800" dirty="0">
                          <a:latin typeface="Calibri" pitchFamily="34" charset="0"/>
                        </a:rPr>
                        <a:t>Periodic Table</a:t>
                      </a:r>
                    </a:p>
                  </a:txBody>
                  <a:tcPr/>
                </a:tc>
                <a:tc>
                  <a:txBody>
                    <a:bodyPr/>
                    <a:lstStyle/>
                    <a:p>
                      <a:endParaRPr lang="en-US" dirty="0"/>
                    </a:p>
                  </a:txBody>
                  <a:tcPr/>
                </a:tc>
                <a:tc>
                  <a:txBody>
                    <a:bodyPr/>
                    <a:lstStyle/>
                    <a:p>
                      <a:pPr algn="ctr"/>
                      <a:r>
                        <a:rPr lang="en-US" sz="1700" b="1" dirty="0"/>
                        <a:t>EOG and EOC Science</a:t>
                      </a:r>
                    </a:p>
                  </a:txBody>
                  <a:tcPr anchor="ct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altLang="en-US" sz="2800" dirty="0">
                          <a:latin typeface="Calibri" pitchFamily="34" charset="0"/>
                        </a:rPr>
                        <a:t>Reference/Formula Sheet</a:t>
                      </a:r>
                    </a:p>
                  </a:txBody>
                  <a:tcPr/>
                </a:tc>
                <a:tc>
                  <a:txBody>
                    <a:bodyPr/>
                    <a:lstStyle/>
                    <a:p>
                      <a:pPr algn="ctr"/>
                      <a:endParaRPr lang="en-US" dirty="0"/>
                    </a:p>
                  </a:txBody>
                  <a:tcPr/>
                </a:tc>
                <a:tc>
                  <a:txBody>
                    <a:bodyPr/>
                    <a:lstStyle/>
                    <a:p>
                      <a:pPr algn="ctr"/>
                      <a:r>
                        <a:rPr lang="en-US" sz="1700" b="1" dirty="0"/>
                        <a:t>EOG and EOC Math, EOC Science</a:t>
                      </a:r>
                    </a:p>
                  </a:txBody>
                  <a:tcPr anchor="ct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altLang="en-US" sz="2800" dirty="0">
                          <a:solidFill>
                            <a:srgbClr val="000000"/>
                          </a:solidFill>
                          <a:latin typeface="Calibri" pitchFamily="34" charset="0"/>
                        </a:rPr>
                        <a:t>Highlighter</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t>ALL</a:t>
                      </a:r>
                    </a:p>
                  </a:txBody>
                  <a:tcPr anchor="ctr"/>
                </a:tc>
                <a:extLst>
                  <a:ext uri="{0D108BD9-81ED-4DB2-BD59-A6C34878D82A}">
                    <a16:rowId xmlns:a16="http://schemas.microsoft.com/office/drawing/2014/main" val="10003"/>
                  </a:ext>
                </a:extLst>
              </a:tr>
              <a:tr h="370840">
                <a:tc>
                  <a:txBody>
                    <a:bodyPr/>
                    <a:lstStyle/>
                    <a:p>
                      <a:pPr eaLnBrk="1" fontAlgn="t" hangingPunct="1">
                        <a:spcBef>
                          <a:spcPts val="600"/>
                        </a:spcBef>
                        <a:buFont typeface="Arial" charset="0"/>
                        <a:buNone/>
                      </a:pPr>
                      <a:r>
                        <a:rPr lang="en-US" altLang="en-US" sz="2800" dirty="0">
                          <a:solidFill>
                            <a:srgbClr val="000000"/>
                          </a:solidFill>
                          <a:latin typeface="Calibri" pitchFamily="34" charset="0"/>
                        </a:rPr>
                        <a:t>Sticky Note</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t>ALL</a:t>
                      </a:r>
                    </a:p>
                  </a:txBody>
                  <a:tcPr anchor="ctr"/>
                </a:tc>
                <a:extLst>
                  <a:ext uri="{0D108BD9-81ED-4DB2-BD59-A6C34878D82A}">
                    <a16:rowId xmlns:a16="http://schemas.microsoft.com/office/drawing/2014/main" val="10004"/>
                  </a:ext>
                </a:extLst>
              </a:tr>
              <a:tr h="370840">
                <a:tc>
                  <a:txBody>
                    <a:bodyPr/>
                    <a:lstStyle/>
                    <a:p>
                      <a:pPr eaLnBrk="1" fontAlgn="t" hangingPunct="1">
                        <a:spcBef>
                          <a:spcPts val="600"/>
                        </a:spcBef>
                        <a:buFont typeface="Arial" charset="0"/>
                        <a:buNone/>
                      </a:pPr>
                      <a:r>
                        <a:rPr lang="en-US" altLang="en-US" sz="2800" dirty="0">
                          <a:solidFill>
                            <a:srgbClr val="000000"/>
                          </a:solidFill>
                          <a:latin typeface="Calibri" pitchFamily="34" charset="0"/>
                        </a:rPr>
                        <a:t>Flag</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t>ALL</a:t>
                      </a:r>
                    </a:p>
                  </a:txBody>
                  <a:tcPr anchor="ctr"/>
                </a:tc>
                <a:extLst>
                  <a:ext uri="{0D108BD9-81ED-4DB2-BD59-A6C34878D82A}">
                    <a16:rowId xmlns:a16="http://schemas.microsoft.com/office/drawing/2014/main" val="10005"/>
                  </a:ext>
                </a:extLst>
              </a:tr>
              <a:tr h="370840">
                <a:tc>
                  <a:txBody>
                    <a:bodyPr/>
                    <a:lstStyle/>
                    <a:p>
                      <a:pPr eaLnBrk="1" fontAlgn="t" hangingPunct="1">
                        <a:spcBef>
                          <a:spcPts val="600"/>
                        </a:spcBef>
                        <a:buFont typeface="Arial" charset="0"/>
                        <a:buNone/>
                      </a:pPr>
                      <a:r>
                        <a:rPr lang="en-US" altLang="en-US" sz="2800" dirty="0">
                          <a:solidFill>
                            <a:srgbClr val="000000"/>
                          </a:solidFill>
                          <a:latin typeface="Calibri" pitchFamily="34" charset="0"/>
                        </a:rPr>
                        <a:t>Line Guide</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t>ALL</a:t>
                      </a:r>
                    </a:p>
                  </a:txBody>
                  <a:tcPr anchor="ctr"/>
                </a:tc>
                <a:extLst>
                  <a:ext uri="{0D108BD9-81ED-4DB2-BD59-A6C34878D82A}">
                    <a16:rowId xmlns:a16="http://schemas.microsoft.com/office/drawing/2014/main" val="10006"/>
                  </a:ext>
                </a:extLst>
              </a:tr>
              <a:tr h="370840">
                <a:tc>
                  <a:txBody>
                    <a:bodyPr/>
                    <a:lstStyle/>
                    <a:p>
                      <a:pPr eaLnBrk="1" fontAlgn="t" hangingPunct="1">
                        <a:spcBef>
                          <a:spcPts val="600"/>
                        </a:spcBef>
                        <a:buFont typeface="Arial" charset="0"/>
                        <a:buNone/>
                      </a:pPr>
                      <a:r>
                        <a:rPr lang="en-US" altLang="en-US" sz="2800" dirty="0">
                          <a:solidFill>
                            <a:srgbClr val="000000"/>
                          </a:solidFill>
                          <a:latin typeface="Calibri" pitchFamily="34" charset="0"/>
                        </a:rPr>
                        <a:t>Online Calculator </a:t>
                      </a:r>
                    </a:p>
                  </a:txBody>
                  <a:tcPr/>
                </a:tc>
                <a:tc>
                  <a:txBody>
                    <a:bodyPr/>
                    <a:lstStyle/>
                    <a:p>
                      <a:endParaRPr lang="en-US" dirty="0"/>
                    </a:p>
                  </a:txBody>
                  <a:tcPr/>
                </a:tc>
                <a:tc>
                  <a:txBody>
                    <a:bodyPr/>
                    <a:lstStyle/>
                    <a:p>
                      <a:pPr algn="ctr"/>
                      <a:r>
                        <a:rPr lang="en-US" sz="1700" b="1" dirty="0"/>
                        <a:t>Grades 6–8 and EOC Mathematics; EOC Science;</a:t>
                      </a:r>
                      <a:r>
                        <a:rPr lang="en-US" sz="1700" b="1" baseline="0" dirty="0"/>
                        <a:t> EOC Economics</a:t>
                      </a:r>
                      <a:endParaRPr lang="en-US" sz="1700" b="1" dirty="0"/>
                    </a:p>
                  </a:txBody>
                  <a:tcPr anchor="ctr"/>
                </a:tc>
                <a:extLst>
                  <a:ext uri="{0D108BD9-81ED-4DB2-BD59-A6C34878D82A}">
                    <a16:rowId xmlns:a16="http://schemas.microsoft.com/office/drawing/2014/main" val="10007"/>
                  </a:ext>
                </a:extLst>
              </a:tr>
              <a:tr h="370840">
                <a:tc>
                  <a:txBody>
                    <a:bodyPr/>
                    <a:lstStyle/>
                    <a:p>
                      <a:pPr eaLnBrk="1" fontAlgn="t" hangingPunct="1">
                        <a:spcBef>
                          <a:spcPts val="600"/>
                        </a:spcBef>
                        <a:buFont typeface="Arial" charset="0"/>
                        <a:buNone/>
                      </a:pPr>
                      <a:r>
                        <a:rPr lang="en-US" altLang="en-US" sz="2800" dirty="0">
                          <a:solidFill>
                            <a:srgbClr val="000000"/>
                          </a:solidFill>
                          <a:latin typeface="Calibri" pitchFamily="34" charset="0"/>
                        </a:rPr>
                        <a:t>Graphing Tool </a:t>
                      </a:r>
                    </a:p>
                  </a:txBody>
                  <a:tcPr/>
                </a:tc>
                <a:tc>
                  <a:txBody>
                    <a:bodyPr/>
                    <a:lstStyle/>
                    <a:p>
                      <a:endParaRPr lang="en-US" dirty="0"/>
                    </a:p>
                  </a:txBody>
                  <a:tcPr/>
                </a:tc>
                <a:tc>
                  <a:txBody>
                    <a:bodyPr/>
                    <a:lstStyle/>
                    <a:p>
                      <a:pPr algn="ctr"/>
                      <a:r>
                        <a:rPr lang="en-US" sz="1700" b="1" dirty="0"/>
                        <a:t>EOC Mathematics only</a:t>
                      </a:r>
                    </a:p>
                  </a:txBody>
                  <a:tcPr anchor="ctr"/>
                </a:tc>
                <a:extLst>
                  <a:ext uri="{0D108BD9-81ED-4DB2-BD59-A6C34878D82A}">
                    <a16:rowId xmlns:a16="http://schemas.microsoft.com/office/drawing/2014/main" val="10008"/>
                  </a:ext>
                </a:extLst>
              </a:tr>
              <a:tr h="370840">
                <a:tc>
                  <a:txBody>
                    <a:bodyPr/>
                    <a:lstStyle/>
                    <a:p>
                      <a:pPr eaLnBrk="1" fontAlgn="t" hangingPunct="1">
                        <a:spcBef>
                          <a:spcPts val="600"/>
                        </a:spcBef>
                        <a:buFont typeface="Arial" charset="0"/>
                        <a:buNone/>
                      </a:pPr>
                      <a:r>
                        <a:rPr lang="en-US" altLang="en-US" sz="2800" dirty="0">
                          <a:latin typeface="Calibri" pitchFamily="34" charset="0"/>
                        </a:rPr>
                        <a:t>Cross-off Tool</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a:t>ALL</a:t>
                      </a:r>
                    </a:p>
                  </a:txBody>
                  <a:tcPr anchor="ctr"/>
                </a:tc>
                <a:extLst>
                  <a:ext uri="{0D108BD9-81ED-4DB2-BD59-A6C34878D82A}">
                    <a16:rowId xmlns:a16="http://schemas.microsoft.com/office/drawing/2014/main" val="10009"/>
                  </a:ext>
                </a:extLst>
              </a:tr>
            </a:tbl>
          </a:graphicData>
        </a:graphic>
      </p:graphicFrame>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8050" y="1321561"/>
            <a:ext cx="456306" cy="401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9405" y="2322775"/>
            <a:ext cx="422040" cy="42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3853" y="2848690"/>
            <a:ext cx="449282" cy="4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676" y="3359454"/>
            <a:ext cx="997091" cy="46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8549" y="3925153"/>
            <a:ext cx="429124" cy="442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2340" y="4438561"/>
            <a:ext cx="496170" cy="496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59616" y="4997690"/>
            <a:ext cx="467352" cy="440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58914" y="5563868"/>
            <a:ext cx="503022" cy="426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EFD2A173-619D-4A06-BE5F-59DF3EC663A3" descr="E9503BA3-46CC-420C-B617-325F56FCB91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451770" y="1852392"/>
            <a:ext cx="415943" cy="3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24757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3008</TotalTime>
  <Words>809</Words>
  <Application>Microsoft Office PowerPoint</Application>
  <PresentationFormat>Widescreen</PresentationFormat>
  <Paragraphs>125</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Rounded MT Bold</vt:lpstr>
      <vt:lpstr>Calibri</vt:lpstr>
      <vt:lpstr>Corbel</vt:lpstr>
      <vt:lpstr>Wingdings 2</vt:lpstr>
      <vt:lpstr>Frame</vt:lpstr>
      <vt:lpstr>Georgia Milestones End of Course (EOC)</vt:lpstr>
      <vt:lpstr>PowerPoint Presentation</vt:lpstr>
      <vt:lpstr>Cell Phones &amp; Irregularities</vt:lpstr>
      <vt:lpstr>Governor’s Office of Student Achievement Change Analysis</vt:lpstr>
      <vt:lpstr>PowerPoint Presentation</vt:lpstr>
      <vt:lpstr>Test Design Change</vt:lpstr>
      <vt:lpstr>PowerPoint Presentation</vt:lpstr>
      <vt:lpstr>PowerPoint Presentation</vt:lpstr>
      <vt:lpstr>Online Tools All Students</vt:lpstr>
      <vt:lpstr>PowerPoint Presentation</vt:lpstr>
      <vt:lpstr>To Correctly Close Out a Section Submit button sets the section to complete</vt:lpstr>
      <vt:lpstr>Student Login</vt:lpstr>
      <vt:lpstr>Considerations For Online Testing</vt:lpstr>
      <vt:lpstr>Test Practice for Online Administrations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Milestones End of Course (EOC)</dc:title>
  <dc:creator>Bryant, Debra</dc:creator>
  <cp:lastModifiedBy>Sidell, Debra</cp:lastModifiedBy>
  <cp:revision>20</cp:revision>
  <cp:lastPrinted>2017-04-10T16:46:11Z</cp:lastPrinted>
  <dcterms:created xsi:type="dcterms:W3CDTF">2017-04-10T14:56:27Z</dcterms:created>
  <dcterms:modified xsi:type="dcterms:W3CDTF">2018-04-18T19:51:29Z</dcterms:modified>
</cp:coreProperties>
</file>