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9" r:id="rId4"/>
    <p:sldId id="260" r:id="rId5"/>
    <p:sldId id="261" r:id="rId6"/>
    <p:sldId id="28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6" r:id="rId17"/>
    <p:sldId id="277" r:id="rId18"/>
    <p:sldId id="279" r:id="rId19"/>
    <p:sldId id="281" r:id="rId20"/>
    <p:sldId id="282" r:id="rId2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78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581" autoAdjust="0"/>
  </p:normalViewPr>
  <p:slideViewPr>
    <p:cSldViewPr snapToGrid="0">
      <p:cViewPr varScale="1">
        <p:scale>
          <a:sx n="68" d="100"/>
          <a:sy n="68" d="100"/>
        </p:scale>
        <p:origin x="149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76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AB274CE-5CD0-4D21-A31B-76836E3483A2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B73410-9A0B-40FE-A686-71A32C696F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7FB3C0C-3E3B-4555-B9C1-650407EA9DA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038992B-EFA8-4293-92CB-57EEC191B336}" type="slidenum">
              <a:rPr lang="en-US" altLang="en-US" b="0"/>
              <a:pPr eaLnBrk="1" hangingPunct="1"/>
              <a:t>2</a:t>
            </a:fld>
            <a:endParaRPr lang="en-US" altLang="en-US" b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548568-173A-4ADF-9DC8-162770F85BCF}" type="slidenum">
              <a:rPr lang="en-US" altLang="en-US" b="0"/>
              <a:pPr eaLnBrk="1" hangingPunct="1"/>
              <a:t>19</a:t>
            </a:fld>
            <a:endParaRPr lang="en-US" altLang="en-US" b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41A88DB-98CC-4487-A941-7492328981FC}" type="slidenum">
              <a:rPr lang="en-US" altLang="en-US" b="0"/>
              <a:pPr eaLnBrk="1" hangingPunct="1"/>
              <a:t>3</a:t>
            </a:fld>
            <a:endParaRPr lang="en-US" altLang="en-US" b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3EA5E2-42A0-4851-A3F8-92C299CDFC62}" type="slidenum">
              <a:rPr lang="en-US" altLang="en-US" b="0"/>
              <a:pPr eaLnBrk="1" hangingPunct="1"/>
              <a:t>8</a:t>
            </a:fld>
            <a:endParaRPr lang="en-US" altLang="en-US" b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D84893F-D1D6-4E3B-9C9F-0467DBEC216C}" type="slidenum">
              <a:rPr lang="en-US" altLang="en-US" b="0"/>
              <a:pPr eaLnBrk="1" hangingPunct="1"/>
              <a:t>9</a:t>
            </a:fld>
            <a:endParaRPr lang="en-US" altLang="en-US" b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5341F00-1F47-4029-A81E-BEFF00038635}" type="slidenum">
              <a:rPr lang="en-US" altLang="en-US" b="0"/>
              <a:pPr eaLnBrk="1" hangingPunct="1"/>
              <a:t>13</a:t>
            </a:fld>
            <a:endParaRPr lang="en-US" altLang="en-US" b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 common complaint is that realistic works forced readers into proximity with people whom they would never invite for dinner.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1023A67-656B-4FBA-8C10-D12AF85FAB9B}" type="slidenum">
              <a:rPr lang="en-US" altLang="en-US" b="0"/>
              <a:pPr eaLnBrk="1" hangingPunct="1"/>
              <a:t>14</a:t>
            </a:fld>
            <a:endParaRPr lang="en-US" altLang="en-US" b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Jean-François Millet (millet1.jpg) </a:t>
            </a: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Painting :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The Gleaners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0FC9FD4-70AD-4855-BCE0-9A77AEEF21F4}" type="slidenum">
              <a:rPr lang="en-US" altLang="en-US" b="0"/>
              <a:pPr eaLnBrk="1" hangingPunct="1"/>
              <a:t>16</a:t>
            </a:fld>
            <a:endParaRPr lang="en-US" altLang="en-US" b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In a Cafe (The Absinthe Drinker)</a:t>
            </a:r>
            <a:b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Edgar Degas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5BE0176-6AEA-4856-A9F6-2B7C17B5885E}" type="slidenum">
              <a:rPr lang="en-US" altLang="en-US" b="0"/>
              <a:pPr eaLnBrk="1" hangingPunct="1"/>
              <a:t>17</a:t>
            </a:fld>
            <a:endParaRPr lang="en-US" altLang="en-US" b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C1CB0F8-0FD1-4875-A368-A1FA4E2FFCE4}" type="slidenum">
              <a:rPr lang="en-US" altLang="en-US" b="0"/>
              <a:pPr eaLnBrk="1" hangingPunct="1"/>
              <a:t>18</a:t>
            </a:fld>
            <a:endParaRPr lang="en-US" altLang="en-US" b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8B06FE-6DF4-416C-96F9-D25E122B6A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32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0BFA9-0AC7-4282-B9F8-9A1EEF7DD6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09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0D082-79ED-4336-B2E1-B25995C704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7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1EC2BE-CF22-4A9D-9CE9-59F00B94AC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66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F84C0F-FDFF-47BA-89E5-6B77E7EB58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89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B8A156-01E7-4E63-A313-786C085FEA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48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420D8F-6F63-47B9-AAB0-4DFCA99B8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0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5D478-0ABD-48B0-A55D-94F7DEB8CF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21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468278-B03D-4A51-BB49-7AF8DC6FDC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21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F973C-B0B4-4A2E-BF7A-E040031130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73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6FC49-0631-478D-AEA2-D7837BDB25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63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0C9C8812-C534-477C-A320-BC683047F8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slide" Target="slide10.xml"/><Relationship Id="rId3" Type="http://schemas.openxmlformats.org/officeDocument/2006/relationships/slide" Target="slide2.xml"/><Relationship Id="rId7" Type="http://schemas.openxmlformats.org/officeDocument/2006/relationships/image" Target="../media/image7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11" Type="http://schemas.openxmlformats.org/officeDocument/2006/relationships/slide" Target="slide4.xml"/><Relationship Id="rId5" Type="http://schemas.openxmlformats.org/officeDocument/2006/relationships/slide" Target="slide8.xml"/><Relationship Id="rId10" Type="http://schemas.openxmlformats.org/officeDocument/2006/relationships/image" Target="../media/image9.jpeg"/><Relationship Id="rId4" Type="http://schemas.openxmlformats.org/officeDocument/2006/relationships/image" Target="../media/image6.jpeg"/><Relationship Id="rId9" Type="http://schemas.openxmlformats.org/officeDocument/2006/relationships/slide" Target="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3900" y="74612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bg1"/>
                </a:solidFill>
              </a:rPr>
              <a:t>American Literature</a:t>
            </a:r>
            <a:br>
              <a:rPr lang="en-US" altLang="en-US" sz="4000">
                <a:solidFill>
                  <a:schemeClr val="bg1"/>
                </a:solidFill>
              </a:rPr>
            </a:br>
            <a:r>
              <a:rPr lang="en-US" altLang="en-US" sz="4000">
                <a:solidFill>
                  <a:schemeClr val="bg1"/>
                </a:solidFill>
              </a:rPr>
              <a:t>Realism and Naturalism </a:t>
            </a:r>
            <a:br>
              <a:rPr lang="en-US" altLang="en-US" sz="4000">
                <a:solidFill>
                  <a:schemeClr val="bg1"/>
                </a:solidFill>
              </a:rPr>
            </a:br>
            <a:r>
              <a:rPr lang="en-US" altLang="en-US" sz="4000">
                <a:solidFill>
                  <a:schemeClr val="bg1"/>
                </a:solidFill>
              </a:rPr>
              <a:t>(1850-1914)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06500" y="2463800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chemeClr val="bg1"/>
                </a:solidFill>
              </a:rPr>
              <a:t>Realism, n. The art of depicting nature as it is seen by toads. The charm suffusing a landscape painted by a mole, or a story written by a measuring-worm. --Ambrose Bierce </a:t>
            </a:r>
            <a:r>
              <a:rPr lang="en-US" altLang="en-US" sz="2400" i="1">
                <a:solidFill>
                  <a:schemeClr val="bg1"/>
                </a:solidFill>
              </a:rPr>
              <a:t>The Devil's Dictionary</a:t>
            </a:r>
            <a:r>
              <a:rPr lang="en-US" altLang="en-US" sz="2400">
                <a:solidFill>
                  <a:schemeClr val="bg1"/>
                </a:solidFill>
              </a:rPr>
              <a:t> (1911)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2070100" y="4316413"/>
            <a:ext cx="4572000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i="1">
                <a:solidFill>
                  <a:schemeClr val="bg1"/>
                </a:solidFill>
              </a:rPr>
              <a:t>Realism: literary movement that developed towards the end of  the Civil War and stressed the actual (reality) as opposed to the imagined or fanciful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Realism - Characteristics</a:t>
            </a:r>
            <a:r>
              <a:rPr lang="en-US" altLang="en-US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solidFill>
                  <a:schemeClr val="bg1"/>
                </a:solidFill>
              </a:rPr>
              <a:t>objective writing about ordinary characters in ordinary situations; “real life”</a:t>
            </a:r>
          </a:p>
          <a:p>
            <a:pPr eaLnBrk="1" hangingPunct="1"/>
            <a:r>
              <a:rPr lang="en-US" altLang="en-US" sz="2800">
                <a:solidFill>
                  <a:schemeClr val="bg1"/>
                </a:solidFill>
              </a:rPr>
              <a:t>Character is more important than action and plot; complex ethical choices are often the subject.</a:t>
            </a:r>
          </a:p>
          <a:p>
            <a:pPr eaLnBrk="1" hangingPunct="1"/>
            <a:r>
              <a:rPr lang="en-US" altLang="en-US" sz="2800">
                <a:solidFill>
                  <a:schemeClr val="bg1"/>
                </a:solidFill>
              </a:rPr>
              <a:t>Characters appear in their real complexity of temperament and motive; they are in reasonable relation to nature, to each other, to their social class, to their own past.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Realism - Characteristics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Class is important; the novel has traditionally served the interests and aspirations of an insurgent middle class.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Diction is natural vernacular, not heightened or poetic; tone may be comic, satiric, or matter-of-fact.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8938"/>
            <a:ext cx="8229600" cy="1143000"/>
          </a:xfrm>
        </p:spPr>
        <p:txBody>
          <a:bodyPr/>
          <a:lstStyle/>
          <a:p>
            <a:pPr marL="838200" indent="-838200" eaLnBrk="1" hangingPunct="1"/>
            <a:r>
              <a:rPr lang="en-US" altLang="en-US" sz="3200">
                <a:solidFill>
                  <a:schemeClr val="bg1"/>
                </a:solidFill>
              </a:rPr>
              <a:t>Why did this literary movement come about and how did it prevail?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A reaction against Romanticism</a:t>
            </a: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rejected heroic, adventurous, or unfamiliar subjects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The harsh reality of frontier life and the Civil War shattered the nation’s idealism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The Industrial Revolution </a:t>
            </a: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economic, social, and political changes that took place in post-war life allowed American Realism to succeed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chemeClr val="bg1"/>
                </a:solidFill>
              </a:rPr>
              <a:t>Romance and Realism: Taste and Class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Romance 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Aspired to the ideal 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Thought to be more genteel since it did not show the vulgar details of life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Realism 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Thought to be more democratic 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Critics stressed the potential for vulgarity and its emphasis on the commonplace </a:t>
            </a:r>
          </a:p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Potential “poison” for the pure of mind</a:t>
            </a:r>
          </a:p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5364" name="Picture 4" descr="gallery%2FArtistsM%2Fmillet1%2E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4488"/>
            <a:ext cx="7467600" cy="62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6388" name="Picture 4" descr="gallery%2Fbierstadt%2Fbierstadt4%2E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9550"/>
            <a:ext cx="8153400" cy="664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7412" name="Picture 4" descr="gallery%2Fdegas%2Fdegas24%2E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0"/>
            <a:ext cx="5867400" cy="681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Author Bios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534400" y="6324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>
                <a:hlinkClick r:id="rId3" action="ppaction://hlinksldjump"/>
              </a:rPr>
              <a:t>π</a:t>
            </a:r>
            <a:endParaRPr lang="el-GR" altLang="en-US"/>
          </a:p>
        </p:txBody>
      </p:sp>
      <p:pic>
        <p:nvPicPr>
          <p:cNvPr id="18436" name="Picture 4" descr="MarkTwa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2159000"/>
            <a:ext cx="2162175" cy="255905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3695700" y="4826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  <a:hlinkClick r:id="rId5" action="ppaction://hlinksldjump"/>
              </a:rPr>
              <a:t>Mark Twain</a:t>
            </a:r>
            <a:endParaRPr lang="en-US" sz="2400" b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6781800" y="30480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  <a:hlinkClick r:id="rId6" action="ppaction://hlinksldjump"/>
              </a:rPr>
              <a:t>Ambrose Bierce</a:t>
            </a:r>
            <a:endParaRPr lang="en-US" b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18439" name="Picture 7" descr="AmbroseBierc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09600"/>
            <a:ext cx="1754188" cy="22860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0" name="Picture 8" descr="KateChopi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657600"/>
            <a:ext cx="1804988" cy="25908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838200" y="6324600"/>
            <a:ext cx="1676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  <a:hlinkClick r:id="rId9" action="ppaction://hlinksldjump"/>
              </a:rPr>
              <a:t>Kate Chopin</a:t>
            </a:r>
            <a:endParaRPr lang="en-US" b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18442" name="Picture 10" descr="BretHart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900" y="3746500"/>
            <a:ext cx="1919288" cy="23876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579" name="Rectangle 11"/>
          <p:cNvSpPr>
            <a:spLocks noChangeArrowheads="1"/>
          </p:cNvSpPr>
          <p:nvPr/>
        </p:nvSpPr>
        <p:spPr bwMode="auto">
          <a:xfrm>
            <a:off x="6781800" y="62484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  <a:hlinkClick r:id="rId11" action="ppaction://hlinksldjump"/>
              </a:rPr>
              <a:t>Bret Harte</a:t>
            </a:r>
            <a:endParaRPr lang="en-US" b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18444" name="Picture 12" descr="StephenCran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0" r="11520"/>
          <a:stretch>
            <a:fillRect/>
          </a:stretch>
        </p:blipFill>
        <p:spPr bwMode="auto">
          <a:xfrm>
            <a:off x="609600" y="609600"/>
            <a:ext cx="1917700" cy="22860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581" name="Rectangle 13"/>
          <p:cNvSpPr>
            <a:spLocks noChangeArrowheads="1"/>
          </p:cNvSpPr>
          <p:nvPr/>
        </p:nvSpPr>
        <p:spPr bwMode="auto">
          <a:xfrm>
            <a:off x="723900" y="2971800"/>
            <a:ext cx="172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  <a:hlinkClick r:id="rId13" action="ppaction://hlinksldjump"/>
              </a:rPr>
              <a:t>Stephen Crane</a:t>
            </a:r>
            <a:endParaRPr lang="en-US" b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3397250" y="5923924"/>
            <a:ext cx="22415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Cynics</a:t>
            </a:r>
          </a:p>
          <a:p>
            <a:pPr>
              <a:spcBef>
                <a:spcPct val="50000"/>
              </a:spcBef>
              <a:defRPr/>
            </a:pPr>
            <a:endParaRPr lang="en-US" sz="2400" b="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Slavery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Slavery was a reality throughout America since it was founded, despite the hot debate as to whether or not we should have slaves.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The issue hinged on two different Americas: The Urban, Industrial North and the Agrarian South.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534400" y="6324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>
                <a:hlinkClick r:id="rId3" action="ppaction://hlinksldjump"/>
              </a:rPr>
              <a:t>π</a:t>
            </a:r>
            <a:endParaRPr lang="el-GR" altLang="en-US"/>
          </a:p>
        </p:txBody>
      </p:sp>
      <p:pic>
        <p:nvPicPr>
          <p:cNvPr id="19461" name="Picture 5" descr="MCj03197960000[1]"/>
          <p:cNvPicPr>
            <a:picLocks noChangeAspect="1" noChangeArrowheads="1"/>
          </p:cNvPicPr>
          <p:nvPr/>
        </p:nvPicPr>
        <p:blipFill>
          <a:blip r:embed="rId4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0"/>
            <a:ext cx="1806575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2" name="Group 6"/>
          <p:cNvGrpSpPr>
            <a:grpSpLocks/>
          </p:cNvGrpSpPr>
          <p:nvPr/>
        </p:nvGrpSpPr>
        <p:grpSpPr bwMode="auto">
          <a:xfrm>
            <a:off x="5715000" y="2743200"/>
            <a:ext cx="2128838" cy="1814513"/>
            <a:chOff x="1632" y="1248"/>
            <a:chExt cx="2682" cy="2286"/>
          </a:xfrm>
        </p:grpSpPr>
        <p:sp>
          <p:nvSpPr>
            <p:cNvPr id="19463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33 w 21600"/>
                <a:gd name="T1" fmla="*/ 0 h 21600"/>
                <a:gd name="T2" fmla="*/ 66 w 21600"/>
                <a:gd name="T3" fmla="*/ 25 h 21600"/>
                <a:gd name="T4" fmla="*/ 33 w 21600"/>
                <a:gd name="T5" fmla="*/ 51 h 21600"/>
                <a:gd name="T6" fmla="*/ 0 w 21600"/>
                <a:gd name="T7" fmla="*/ 2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4 w 21600"/>
                <a:gd name="T13" fmla="*/ 3957 h 21600"/>
                <a:gd name="T14" fmla="*/ 17840 w 21600"/>
                <a:gd name="T15" fmla="*/ 176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9464" name="AutoShape 8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47 w 21600"/>
                <a:gd name="T1" fmla="*/ 0 h 21600"/>
                <a:gd name="T2" fmla="*/ 95 w 21600"/>
                <a:gd name="T3" fmla="*/ 36 h 21600"/>
                <a:gd name="T4" fmla="*/ 47 w 21600"/>
                <a:gd name="T5" fmla="*/ 73 h 21600"/>
                <a:gd name="T6" fmla="*/ 0 w 21600"/>
                <a:gd name="T7" fmla="*/ 3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68 w 21600"/>
                <a:gd name="T13" fmla="*/ 3965 h 21600"/>
                <a:gd name="T14" fmla="*/ 17836 w 21600"/>
                <a:gd name="T15" fmla="*/ 176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9465" name="AutoShape 9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58 w 21600"/>
                <a:gd name="T1" fmla="*/ 0 h 21600"/>
                <a:gd name="T2" fmla="*/ 117 w 21600"/>
                <a:gd name="T3" fmla="*/ 45 h 21600"/>
                <a:gd name="T4" fmla="*/ 58 w 21600"/>
                <a:gd name="T5" fmla="*/ 90 h 21600"/>
                <a:gd name="T6" fmla="*/ 0 w 21600"/>
                <a:gd name="T7" fmla="*/ 4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0 w 21600"/>
                <a:gd name="T13" fmla="*/ 3957 h 21600"/>
                <a:gd name="T14" fmla="*/ 17846 w 21600"/>
                <a:gd name="T15" fmla="*/ 176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The American Civil War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3352800"/>
            <a:ext cx="6705600" cy="2667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>
              <a:solidFill>
                <a:schemeClr val="folHlink"/>
              </a:solidFill>
              <a:latin typeface="Georgia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>
                <a:solidFill>
                  <a:schemeClr val="folHlink"/>
                </a:solidFill>
                <a:latin typeface="Georgia" pitchFamily="18" charset="0"/>
              </a:rPr>
              <a:t>	</a:t>
            </a: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	</a:t>
            </a:r>
            <a:r>
              <a:rPr 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“The War Between the States”</a:t>
            </a:r>
          </a:p>
          <a:p>
            <a:pPr eaLnBrk="1" hangingPunct="1">
              <a:buFontTx/>
              <a:buNone/>
              <a:defRPr/>
            </a:pPr>
            <a:r>
              <a:rPr 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		“The Nefarious War of Northern 	Aggression”</a:t>
            </a:r>
          </a:p>
          <a:p>
            <a:pPr eaLnBrk="1" hangingPunct="1">
              <a:buFontTx/>
              <a:buNone/>
              <a:defRPr/>
            </a:pPr>
            <a:r>
              <a:rPr lang="en-US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		“The Scuffle of Southern Secession”</a:t>
            </a:r>
          </a:p>
        </p:txBody>
      </p:sp>
      <p:sp>
        <p:nvSpPr>
          <p:cNvPr id="115716" name="WordArt 4"/>
          <p:cNvSpPr>
            <a:spLocks noChangeArrowheads="1" noChangeShapeType="1" noTextEdit="1"/>
          </p:cNvSpPr>
          <p:nvPr/>
        </p:nvSpPr>
        <p:spPr bwMode="auto">
          <a:xfrm rot="5400000">
            <a:off x="1771650" y="5162550"/>
            <a:ext cx="1828800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defRPr/>
            </a:pPr>
            <a:r>
              <a:rPr lang="en-US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50000">
                      <a:schemeClr val="folHlink"/>
                    </a:gs>
                    <a:gs pos="100000">
                      <a:schemeClr val="tx1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Arial Black"/>
                <a:cs typeface="Arial" charset="0"/>
              </a:rPr>
              <a:t>   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8534400" y="6324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>
                <a:hlinkClick r:id="rId3" action="ppaction://hlinksldjump"/>
              </a:rPr>
              <a:t>π</a:t>
            </a:r>
            <a:endParaRPr lang="el-GR" altLang="en-US"/>
          </a:p>
        </p:txBody>
      </p:sp>
      <p:pic>
        <p:nvPicPr>
          <p:cNvPr id="20486" name="Picture 6" descr="MCj0149513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70075"/>
            <a:ext cx="317182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 descr="MCj0405922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487488"/>
            <a:ext cx="2212975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Literary Movements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The writing of this period steered away from the Romantic, highly imaginative fiction from the early 1800’s.</a:t>
            </a:r>
          </a:p>
          <a:p>
            <a:pPr eaLnBrk="1" hangingPunct="1">
              <a:defRPr/>
            </a:pP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The four main movements are known as:</a:t>
            </a:r>
          </a:p>
          <a:p>
            <a:pPr lvl="1" eaLnBrk="1" hangingPunct="1">
              <a:defRPr/>
            </a:pP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hlinkClick r:id="rId3" action="ppaction://hlinksldjump"/>
              </a:rPr>
              <a:t>Realism</a:t>
            </a:r>
            <a:endParaRPr lang="en-US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pPr lvl="1" eaLnBrk="1" hangingPunct="1">
              <a:defRPr/>
            </a:pP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hlinkClick r:id="rId4" action="ppaction://hlinksldjump"/>
              </a:rPr>
              <a:t>Naturalism</a:t>
            </a:r>
            <a:endParaRPr lang="en-US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pPr lvl="1" eaLnBrk="1" hangingPunct="1">
              <a:defRPr/>
            </a:pP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hlinkClick r:id="rId5" action="ppaction://hlinksldjump"/>
              </a:rPr>
              <a:t>“Literature of Discontent”</a:t>
            </a:r>
            <a:endParaRPr lang="en-US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pPr lvl="1" eaLnBrk="1" hangingPunct="1">
              <a:defRPr/>
            </a:pP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hlinkClick r:id="rId6" action="ppaction://hlinksldjump"/>
              </a:rPr>
              <a:t>Regionalism</a:t>
            </a:r>
            <a:endParaRPr lang="en-US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534400" y="64008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>
                <a:hlinkClick r:id="rId7" action="ppaction://hlinksldjump"/>
              </a:rPr>
              <a:t>π</a:t>
            </a:r>
            <a:endParaRPr lang="el-GR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Civil War Battlefield</a:t>
            </a:r>
          </a:p>
        </p:txBody>
      </p:sp>
      <p:pic>
        <p:nvPicPr>
          <p:cNvPr id="21507" name="Picture 4" descr="dead-civil-war-soldiers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613" y="1600200"/>
            <a:ext cx="5183187" cy="4525963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Naturalism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Naturalism is NOT “hippie-fiction.”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It is more pessimistic than Realism, primarily.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The Naturalist writers believed that larger forces were at work: Nature, Fate, and Heredity.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Their writing was inspired by hardships, whether it was war, the frontier, or urbanization.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070850" y="6491288"/>
            <a:ext cx="1073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chemeClr val="folHlink"/>
                </a:solidFill>
                <a:hlinkClick r:id="rId3" action="ppaction://hlinksldjump"/>
              </a:rPr>
              <a:t>Mov’t</a:t>
            </a:r>
            <a:r>
              <a:rPr lang="en-US" altLang="en-US" b="0">
                <a:solidFill>
                  <a:schemeClr val="folHlink"/>
                </a:solidFill>
              </a:rPr>
              <a:t> | </a:t>
            </a:r>
            <a:r>
              <a:rPr lang="el-GR" altLang="en-US" b="0">
                <a:solidFill>
                  <a:schemeClr val="folHlink"/>
                </a:solidFill>
                <a:hlinkClick r:id="rId4" action="ppaction://hlinksldjump"/>
              </a:rPr>
              <a:t>π</a:t>
            </a:r>
            <a:endParaRPr lang="el-GR" altLang="en-US" b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Naturalism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 eaLnBrk="1" hangingPunct="1"/>
            <a:r>
              <a:rPr lang="en-US" altLang="en-US">
                <a:solidFill>
                  <a:schemeClr val="bg1"/>
                </a:solidFill>
              </a:rPr>
              <a:t>literary movement that was an extension of Realism</a:t>
            </a:r>
          </a:p>
          <a:p>
            <a:pPr marL="812800" indent="-812800" eaLnBrk="1" hangingPunct="1"/>
            <a:r>
              <a:rPr lang="en-US" altLang="en-US">
                <a:solidFill>
                  <a:schemeClr val="bg1"/>
                </a:solidFill>
              </a:rPr>
              <a:t>depicted real people in real situations like realism, but believed that forces larger than the individual – nature, fate, heredity – shaped individual destiny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Naturalism - Characteristics</a:t>
            </a:r>
            <a:r>
              <a:rPr lang="en-US" altLang="en-US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characters:</a:t>
            </a: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usually ill-educated or lower-class</a:t>
            </a:r>
          </a:p>
          <a:p>
            <a:pPr lvl="1"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lives governed by the forces of heredity, instinct, passion, or the environment</a:t>
            </a:r>
          </a:p>
          <a:p>
            <a:pPr lvl="1"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the criminal, the fallen, the down-and-out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7171" name="Picture 4" descr="realism-naturalism_102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0750" y="2076450"/>
            <a:ext cx="4762500" cy="3571875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Naturalism - Characteristics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Themes</a:t>
            </a: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Survival (man against nature, man against himself)</a:t>
            </a: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Determinism (nature as an indifferent force on the lives of human beings)</a:t>
            </a:r>
          </a:p>
          <a:p>
            <a:pPr lvl="1" eaLnBrk="1" hangingPunct="1"/>
            <a:r>
              <a:rPr lang="en-US" altLang="en-US">
                <a:solidFill>
                  <a:schemeClr val="bg1"/>
                </a:solidFill>
              </a:rPr>
              <a:t>Violence</a:t>
            </a:r>
            <a:r>
              <a:rPr lang="en-US" altLang="en-US" sz="32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Along the lines of Naturalism, the social problems of this period were seen as a force to deal with.</a:t>
            </a:r>
          </a:p>
          <a:p>
            <a:pPr eaLnBrk="1" hangingPunct="1">
              <a:defRPr/>
            </a:pP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Many groups, from women to freed slaves, started expressing their discontent with the way things were.</a:t>
            </a:r>
          </a:p>
          <a:p>
            <a:pPr eaLnBrk="1" hangingPunct="1">
              <a:defRPr/>
            </a:pP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They started addressing these issues in their writing.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“Literature of Discontent”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8070850" y="6491288"/>
            <a:ext cx="1073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chemeClr val="folHlink"/>
                </a:solidFill>
                <a:hlinkClick r:id="rId3" action="ppaction://hlinksldjump"/>
              </a:rPr>
              <a:t>Mov’t</a:t>
            </a:r>
            <a:r>
              <a:rPr lang="en-US" altLang="en-US" b="0">
                <a:solidFill>
                  <a:schemeClr val="folHlink"/>
                </a:solidFill>
              </a:rPr>
              <a:t> | </a:t>
            </a:r>
            <a:r>
              <a:rPr lang="el-GR" altLang="en-US" b="0">
                <a:solidFill>
                  <a:schemeClr val="folHlink"/>
                </a:solidFill>
                <a:hlinkClick r:id="rId4" action="ppaction://hlinksldjump"/>
              </a:rPr>
              <a:t>π</a:t>
            </a:r>
            <a:endParaRPr lang="el-GR" altLang="en-US" b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Regionalism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Regionalism is all about “local flavor” or “local color.”  </a:t>
            </a:r>
          </a:p>
          <a:p>
            <a:pPr eaLnBrk="1" hangingPunct="1">
              <a:defRPr/>
            </a:pP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“Local Color” means a reliance on minor details and dialects.</a:t>
            </a:r>
          </a:p>
          <a:p>
            <a:pPr eaLnBrk="1" hangingPunct="1">
              <a:defRPr/>
            </a:pP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They usually wrote about the South or the West.</a:t>
            </a:r>
          </a:p>
          <a:p>
            <a:pPr eaLnBrk="1" hangingPunct="1">
              <a:defRPr/>
            </a:pP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More often than not, these stories were full of humor and small-town characters.</a:t>
            </a:r>
          </a:p>
          <a:p>
            <a:pPr eaLnBrk="1" hangingPunct="1">
              <a:defRPr/>
            </a:pPr>
            <a:endParaRPr lang="en-US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8070850" y="6491288"/>
            <a:ext cx="1073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solidFill>
                  <a:schemeClr val="folHlink"/>
                </a:solidFill>
                <a:hlinkClick r:id="rId3" action="ppaction://hlinksldjump"/>
              </a:rPr>
              <a:t>Mov’t</a:t>
            </a:r>
            <a:r>
              <a:rPr lang="en-US" altLang="en-US" b="0">
                <a:solidFill>
                  <a:schemeClr val="folHlink"/>
                </a:solidFill>
              </a:rPr>
              <a:t> | </a:t>
            </a:r>
            <a:r>
              <a:rPr lang="el-GR" altLang="en-US" b="0">
                <a:solidFill>
                  <a:schemeClr val="folHlink"/>
                </a:solidFill>
                <a:hlinkClick r:id="rId4" action="ppaction://hlinksldjump"/>
              </a:rPr>
              <a:t>π</a:t>
            </a:r>
            <a:endParaRPr lang="el-GR" altLang="en-US" b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8813</TotalTime>
  <Words>714</Words>
  <Application>Microsoft Office PowerPoint</Application>
  <PresentationFormat>On-screen Show (4:3)</PresentationFormat>
  <Paragraphs>100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Georgia</vt:lpstr>
      <vt:lpstr>Default Design</vt:lpstr>
      <vt:lpstr>American Literature Realism and Naturalism  (1850-1914)</vt:lpstr>
      <vt:lpstr>Literary Movements</vt:lpstr>
      <vt:lpstr>Naturalism</vt:lpstr>
      <vt:lpstr>Naturalism </vt:lpstr>
      <vt:lpstr>Naturalism - Characteristics </vt:lpstr>
      <vt:lpstr>PowerPoint Presentation</vt:lpstr>
      <vt:lpstr>Naturalism - Characteristics</vt:lpstr>
      <vt:lpstr>“Literature of Discontent”</vt:lpstr>
      <vt:lpstr>Regionalism</vt:lpstr>
      <vt:lpstr>Realism - Characteristics </vt:lpstr>
      <vt:lpstr>Realism - Characteristics</vt:lpstr>
      <vt:lpstr>Why did this literary movement come about and how did it prevail?</vt:lpstr>
      <vt:lpstr>Romance and Realism: Taste and Class</vt:lpstr>
      <vt:lpstr>PowerPoint Presentation</vt:lpstr>
      <vt:lpstr>PowerPoint Presentation</vt:lpstr>
      <vt:lpstr>PowerPoint Presentation</vt:lpstr>
      <vt:lpstr>Author Bios</vt:lpstr>
      <vt:lpstr>Slavery</vt:lpstr>
      <vt:lpstr>The American Civil War</vt:lpstr>
      <vt:lpstr>Civil War Battlefield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Realism: 1850-1914</dc:title>
  <dc:creator> Adam W. Wynn</dc:creator>
  <cp:lastModifiedBy>Sidell, Debra</cp:lastModifiedBy>
  <cp:revision>29</cp:revision>
  <dcterms:created xsi:type="dcterms:W3CDTF">2010-01-12T14:45:59Z</dcterms:created>
  <dcterms:modified xsi:type="dcterms:W3CDTF">2018-03-12T13:13:04Z</dcterms:modified>
</cp:coreProperties>
</file>