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85" r:id="rId3"/>
    <p:sldId id="260" r:id="rId4"/>
    <p:sldId id="286" r:id="rId5"/>
    <p:sldId id="311" r:id="rId6"/>
    <p:sldId id="292" r:id="rId7"/>
    <p:sldId id="288" r:id="rId8"/>
    <p:sldId id="289" r:id="rId9"/>
    <p:sldId id="290" r:id="rId10"/>
    <p:sldId id="291" r:id="rId11"/>
    <p:sldId id="293" r:id="rId12"/>
    <p:sldId id="294" r:id="rId13"/>
    <p:sldId id="277" r:id="rId14"/>
    <p:sldId id="278" r:id="rId15"/>
    <p:sldId id="279" r:id="rId16"/>
    <p:sldId id="280" r:id="rId17"/>
    <p:sldId id="281" r:id="rId18"/>
    <p:sldId id="282" r:id="rId19"/>
    <p:sldId id="295" r:id="rId20"/>
    <p:sldId id="296" r:id="rId21"/>
    <p:sldId id="312" r:id="rId22"/>
    <p:sldId id="297" r:id="rId23"/>
    <p:sldId id="313" r:id="rId24"/>
    <p:sldId id="314" r:id="rId25"/>
    <p:sldId id="317" r:id="rId26"/>
    <p:sldId id="315" r:id="rId27"/>
    <p:sldId id="316"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4660"/>
  </p:normalViewPr>
  <p:slideViewPr>
    <p:cSldViewPr>
      <p:cViewPr varScale="1">
        <p:scale>
          <a:sx n="68" d="100"/>
          <a:sy n="68" d="100"/>
        </p:scale>
        <p:origin x="14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6562" name="Group 2"/>
          <p:cNvGrpSpPr>
            <a:grpSpLocks/>
          </p:cNvGrpSpPr>
          <p:nvPr/>
        </p:nvGrpSpPr>
        <p:grpSpPr bwMode="auto">
          <a:xfrm>
            <a:off x="381000" y="457200"/>
            <a:ext cx="8397875" cy="5562600"/>
            <a:chOff x="240" y="288"/>
            <a:chExt cx="5290" cy="3504"/>
          </a:xfrm>
        </p:grpSpPr>
        <p:sp>
          <p:nvSpPr>
            <p:cNvPr id="66563"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66564"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66565"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en-US"/>
            </a:p>
          </p:txBody>
        </p:sp>
      </p:grpSp>
      <p:sp>
        <p:nvSpPr>
          <p:cNvPr id="6656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6656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66568"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66569"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66570" name="Rectangle 10"/>
          <p:cNvSpPr>
            <a:spLocks noGrp="1" noChangeArrowheads="1"/>
          </p:cNvSpPr>
          <p:nvPr>
            <p:ph type="sldNum" sz="quarter" idx="4"/>
          </p:nvPr>
        </p:nvSpPr>
        <p:spPr>
          <a:xfrm>
            <a:off x="6788150" y="6257925"/>
            <a:ext cx="1905000" cy="457200"/>
          </a:xfrm>
        </p:spPr>
        <p:txBody>
          <a:bodyPr/>
          <a:lstStyle>
            <a:lvl1pPr>
              <a:defRPr/>
            </a:lvl1pPr>
          </a:lstStyle>
          <a:p>
            <a:fld id="{5832E349-1345-4DE9-A4F9-274949F8144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B194D4-AF84-41ED-B00E-3D977D0B02E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A86550-E7F1-44A2-AAE0-9D0702A91CF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2AF04B3C-A267-4719-AC88-6DC3B1C984E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74A9BD77-2E68-4C81-A78A-7842998A0F6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FE7D7F9A-0BAC-457E-BEBD-A33FFA7DBA1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533400" y="6248400"/>
            <a:ext cx="2057400" cy="457200"/>
          </a:xfrm>
        </p:spPr>
        <p:txBody>
          <a:bodyPr/>
          <a:lstStyle>
            <a:lvl1pPr>
              <a:defRPr/>
            </a:lvl1pPr>
          </a:lstStyle>
          <a:p>
            <a:endParaRPr lang="en-US"/>
          </a:p>
        </p:txBody>
      </p:sp>
      <p:sp>
        <p:nvSpPr>
          <p:cNvPr id="7" name="Footer Placeholder 6"/>
          <p:cNvSpPr>
            <a:spLocks noGrp="1"/>
          </p:cNvSpPr>
          <p:nvPr>
            <p:ph type="ftr" sz="quarter" idx="11"/>
          </p:nvPr>
        </p:nvSpPr>
        <p:spPr>
          <a:xfrm>
            <a:off x="32385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FB37DD32-7145-4E5A-93BD-26A341EF17AD}"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473075"/>
            <a:ext cx="8153400" cy="1143000"/>
          </a:xfrm>
        </p:spPr>
        <p:txBody>
          <a:bodyPr/>
          <a:lstStyle/>
          <a:p>
            <a:r>
              <a:rPr lang="en-US"/>
              <a:t>Click to edit Master title style</a:t>
            </a:r>
          </a:p>
        </p:txBody>
      </p:sp>
      <p:sp>
        <p:nvSpPr>
          <p:cNvPr id="3" name="Content Placeholder 2"/>
          <p:cNvSpPr>
            <a:spLocks noGrp="1"/>
          </p:cNvSpPr>
          <p:nvPr>
            <p:ph sz="quarter" idx="1"/>
          </p:nvPr>
        </p:nvSpPr>
        <p:spPr>
          <a:xfrm>
            <a:off x="5334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863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3400" y="6248400"/>
            <a:ext cx="2057400" cy="457200"/>
          </a:xfrm>
        </p:spPr>
        <p:txBody>
          <a:bodyPr/>
          <a:lstStyle>
            <a:lvl1pPr>
              <a:defRPr/>
            </a:lvl1pPr>
          </a:lstStyle>
          <a:p>
            <a:endParaRPr lang="en-US"/>
          </a:p>
        </p:txBody>
      </p:sp>
      <p:sp>
        <p:nvSpPr>
          <p:cNvPr id="8" name="Footer Placeholder 7"/>
          <p:cNvSpPr>
            <a:spLocks noGrp="1"/>
          </p:cNvSpPr>
          <p:nvPr>
            <p:ph type="ftr" sz="quarter" idx="11"/>
          </p:nvPr>
        </p:nvSpPr>
        <p:spPr>
          <a:xfrm>
            <a:off x="32385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781800" y="6248400"/>
            <a:ext cx="1905000" cy="457200"/>
          </a:xfrm>
        </p:spPr>
        <p:txBody>
          <a:bodyPr/>
          <a:lstStyle>
            <a:lvl1pPr>
              <a:defRPr/>
            </a:lvl1pPr>
          </a:lstStyle>
          <a:p>
            <a:fld id="{FC1BECAB-B65B-4062-BDD9-859926D8CC1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9F3416-DA30-44C5-94EE-C0948B2F68E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7470CB-67CE-4E46-871C-4A040088893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4FDE07-51B8-4F71-A394-6507611763B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E7413D2-2D8A-4890-AFBB-28FAC200014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FC95E2-C838-43D1-99B1-A9F2F1ED2C4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B547D57-53D5-47F9-BA9F-C310DDC2111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22B5DE-936E-4BDD-9065-72D36895708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4B64CE-9F64-4BA8-93A4-A2A831C9F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538" name="Group 2"/>
          <p:cNvGrpSpPr>
            <a:grpSpLocks/>
          </p:cNvGrpSpPr>
          <p:nvPr/>
        </p:nvGrpSpPr>
        <p:grpSpPr bwMode="auto">
          <a:xfrm>
            <a:off x="228600" y="228600"/>
            <a:ext cx="8686800" cy="5943600"/>
            <a:chOff x="144" y="144"/>
            <a:chExt cx="5472" cy="3744"/>
          </a:xfrm>
        </p:grpSpPr>
        <p:sp>
          <p:nvSpPr>
            <p:cNvPr id="6553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6554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65541"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US"/>
            </a:p>
          </p:txBody>
        </p:sp>
      </p:grpSp>
      <p:sp>
        <p:nvSpPr>
          <p:cNvPr id="65542"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5543"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endParaRPr lang="en-US"/>
          </a:p>
        </p:txBody>
      </p:sp>
      <p:sp>
        <p:nvSpPr>
          <p:cNvPr id="6554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endParaRPr lang="en-US"/>
          </a:p>
        </p:txBody>
      </p:sp>
      <p:sp>
        <p:nvSpPr>
          <p:cNvPr id="6554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fld id="{DED44104-C4D6-4429-8F59-D45BC182FC5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Femme_fatale" TargetMode="External"/><Relationship Id="rId13" Type="http://schemas.openxmlformats.org/officeDocument/2006/relationships/hyperlink" Target="http://en.wikipedia.org/wiki/Monsters" TargetMode="External"/><Relationship Id="rId18" Type="http://schemas.openxmlformats.org/officeDocument/2006/relationships/hyperlink" Target="http://en.wikipedia.org/wiki/Wandering_Jew" TargetMode="External"/><Relationship Id="rId3" Type="http://schemas.openxmlformats.org/officeDocument/2006/relationships/hyperlink" Target="http://en.wikipedia.org/wiki/Villains" TargetMode="External"/><Relationship Id="rId21" Type="http://schemas.openxmlformats.org/officeDocument/2006/relationships/image" Target="../media/image25.jpeg"/><Relationship Id="rId7" Type="http://schemas.openxmlformats.org/officeDocument/2006/relationships/hyperlink" Target="http://en.wikipedia.org/wiki/Damsel_in_distress" TargetMode="External"/><Relationship Id="rId12" Type="http://schemas.openxmlformats.org/officeDocument/2006/relationships/hyperlink" Target="http://en.wikipedia.org/wiki/Werewolves" TargetMode="External"/><Relationship Id="rId17" Type="http://schemas.openxmlformats.org/officeDocument/2006/relationships/hyperlink" Target="http://en.wikipedia.org/wiki/Skeleton_(undead)" TargetMode="External"/><Relationship Id="rId2" Type="http://schemas.openxmlformats.org/officeDocument/2006/relationships/hyperlink" Target="http://en.wikipedia.org/wiki/Tyrants" TargetMode="External"/><Relationship Id="rId16" Type="http://schemas.openxmlformats.org/officeDocument/2006/relationships/hyperlink" Target="http://en.wikipedia.org/wiki/Ghost" TargetMode="External"/><Relationship Id="rId20" Type="http://schemas.openxmlformats.org/officeDocument/2006/relationships/hyperlink" Target="http://en.wikipedia.org/wiki/Image:Strawberryhill.jpg" TargetMode="External"/><Relationship Id="rId1" Type="http://schemas.openxmlformats.org/officeDocument/2006/relationships/slideLayout" Target="../slideLayouts/slideLayout14.xml"/><Relationship Id="rId6" Type="http://schemas.openxmlformats.org/officeDocument/2006/relationships/hyperlink" Target="http://en.wikipedia.org/wiki/Byronic_hero" TargetMode="External"/><Relationship Id="rId11" Type="http://schemas.openxmlformats.org/officeDocument/2006/relationships/hyperlink" Target="http://en.wikipedia.org/wiki/Vampires" TargetMode="External"/><Relationship Id="rId5" Type="http://schemas.openxmlformats.org/officeDocument/2006/relationships/hyperlink" Target="http://en.wikipedia.org/wiki/Maniac" TargetMode="External"/><Relationship Id="rId15" Type="http://schemas.openxmlformats.org/officeDocument/2006/relationships/hyperlink" Target="http://en.wikipedia.org/wiki/Revenant" TargetMode="External"/><Relationship Id="rId10" Type="http://schemas.openxmlformats.org/officeDocument/2006/relationships/hyperlink" Target="http://en.wikipedia.org/wiki/Magicians" TargetMode="External"/><Relationship Id="rId19" Type="http://schemas.openxmlformats.org/officeDocument/2006/relationships/hyperlink" Target="http://en.wikipedia.org/wiki/Devil" TargetMode="External"/><Relationship Id="rId4" Type="http://schemas.openxmlformats.org/officeDocument/2006/relationships/hyperlink" Target="http://en.wikipedia.org/wiki/Bandit" TargetMode="External"/><Relationship Id="rId9" Type="http://schemas.openxmlformats.org/officeDocument/2006/relationships/hyperlink" Target="http://en.wikipedia.org/wiki/The_Madwoman_in_the_Attic" TargetMode="External"/><Relationship Id="rId14" Type="http://schemas.openxmlformats.org/officeDocument/2006/relationships/hyperlink" Target="http://en.wikipedia.org/wiki/Demon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commons/a/ae/Lightning_hits_tree_-_NOAA.jpg" TargetMode="External"/><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Spinster" TargetMode="External"/><Relationship Id="rId3" Type="http://schemas.openxmlformats.org/officeDocument/2006/relationships/hyperlink" Target="http://en.wikipedia.org/wiki/Slavery" TargetMode="External"/><Relationship Id="rId7" Type="http://schemas.openxmlformats.org/officeDocument/2006/relationships/hyperlink" Target="http://en.wikipedia.org/wiki/Knight" TargetMode="External"/><Relationship Id="rId2" Type="http://schemas.openxmlformats.org/officeDocument/2006/relationships/hyperlink" Target="http://en.wikipedia.org/wiki/Antebellum" TargetMode="External"/><Relationship Id="rId1" Type="http://schemas.openxmlformats.org/officeDocument/2006/relationships/slideLayout" Target="../slideLayouts/slideLayout2.xml"/><Relationship Id="rId6" Type="http://schemas.openxmlformats.org/officeDocument/2006/relationships/hyperlink" Target="http://en.wikipedia.org/wiki/Damsel_in_distress" TargetMode="External"/><Relationship Id="rId5" Type="http://schemas.openxmlformats.org/officeDocument/2006/relationships/hyperlink" Target="http://en.wikipedia.org/wiki/Archetypes" TargetMode="External"/><Relationship Id="rId4" Type="http://schemas.openxmlformats.org/officeDocument/2006/relationships/hyperlink" Target="http://en.wikipedia.org/wiki/Southern_bell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en.wikipedia.org/wiki/Monster"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hyperlink" Target="http://en.wikipedia.org/wiki/Carson_McCullers" TargetMode="External"/><Relationship Id="rId13" Type="http://schemas.openxmlformats.org/officeDocument/2006/relationships/hyperlink" Target="http://en.wikipedia.org/wiki/Tennessee_Williams" TargetMode="External"/><Relationship Id="rId3" Type="http://schemas.openxmlformats.org/officeDocument/2006/relationships/hyperlink" Target="http://en.wikipedia.org/wiki/Flannery_O'Connor" TargetMode="External"/><Relationship Id="rId7" Type="http://schemas.openxmlformats.org/officeDocument/2006/relationships/hyperlink" Target="http://en.wikipedia.org/wiki/Barry_Hannah" TargetMode="External"/><Relationship Id="rId12" Type="http://schemas.openxmlformats.org/officeDocument/2006/relationships/hyperlink" Target="http://en.wikipedia.org/wiki/Truman_Capote" TargetMode="External"/><Relationship Id="rId2" Type="http://schemas.openxmlformats.org/officeDocument/2006/relationships/hyperlink" Target="http://en.wikipedia.org/wiki/William_Faulkner" TargetMode="External"/><Relationship Id="rId1" Type="http://schemas.openxmlformats.org/officeDocument/2006/relationships/slideLayout" Target="../slideLayouts/slideLayout2.xml"/><Relationship Id="rId6" Type="http://schemas.openxmlformats.org/officeDocument/2006/relationships/hyperlink" Target="http://en.wikipedia.org/wiki/Lewis_Nordan" TargetMode="External"/><Relationship Id="rId11" Type="http://schemas.openxmlformats.org/officeDocument/2006/relationships/hyperlink" Target="http://en.wikipedia.org/wiki/Harper_Lee" TargetMode="External"/><Relationship Id="rId5" Type="http://schemas.openxmlformats.org/officeDocument/2006/relationships/hyperlink" Target="http://en.wikipedia.org/wiki/Lee_Smith" TargetMode="External"/><Relationship Id="rId10" Type="http://schemas.openxmlformats.org/officeDocument/2006/relationships/hyperlink" Target="http://en.wikipedia.org/wiki/Eudora_Welty" TargetMode="External"/><Relationship Id="rId4" Type="http://schemas.openxmlformats.org/officeDocument/2006/relationships/hyperlink" Target="http://en.wikipedia.org/wiki/Harry_Crews" TargetMode="External"/><Relationship Id="rId9" Type="http://schemas.openxmlformats.org/officeDocument/2006/relationships/hyperlink" Target="http://en.wikipedia.org/wiki/Erskine_Caldwell" TargetMode="External"/><Relationship Id="rId14" Type="http://schemas.openxmlformats.org/officeDocument/2006/relationships/hyperlink" Target="http://en.wikipedia.org/wiki/Cormac_McCarth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Short-story" TargetMode="External"/><Relationship Id="rId2" Type="http://schemas.openxmlformats.org/officeDocument/2006/relationships/hyperlink" Target="http://en.wikipedia.org/wiki/Flannery_O'Connor" TargetMode="External"/><Relationship Id="rId1" Type="http://schemas.openxmlformats.org/officeDocument/2006/relationships/slideLayout" Target="../slideLayouts/slideLayout2.xml"/><Relationship Id="rId4" Type="http://schemas.openxmlformats.org/officeDocument/2006/relationships/hyperlink" Target="http://en.wikipedia.org/wiki/A_Good_Man_Is_Hard_To_Find"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oleObject" Target="../embeddings/oleObject1.bin"/><Relationship Id="rId7" Type="http://schemas.openxmlformats.org/officeDocument/2006/relationships/image" Target="../media/image41.png"/><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emf"/></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6.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hyperlink" Target="http://images.google.com/imgres?imgurl=http://www.worth1000.com/entries/183000/183019BHJG_w.jpg&amp;imgrefurl=http://www.worth1000.com/cache/contest/contestcache.asp?contest_id%3D7302&amp;h=602&amp;w=494&amp;sz=52&amp;hl=en&amp;start=5&amp;tbnid=jjCQC8AeqgR3IM:&amp;tbnh=135&amp;tbnw=111&amp;prev=/images?q%3Damerican%2Bgothic%26svnum%3D10%26hl%3D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685800"/>
            <a:ext cx="7772400" cy="609600"/>
          </a:xfrm>
        </p:spPr>
        <p:txBody>
          <a:bodyPr/>
          <a:lstStyle/>
          <a:p>
            <a:r>
              <a:rPr lang="en-US" sz="3200" b="1">
                <a:latin typeface="Freestyle Script" pitchFamily="66" charset="0"/>
              </a:rPr>
              <a:t>AMERICAN ROMANTICISM: INTRODUCTION (1800-1860)</a:t>
            </a:r>
          </a:p>
        </p:txBody>
      </p:sp>
      <p:sp>
        <p:nvSpPr>
          <p:cNvPr id="2051" name="Rectangle 3"/>
          <p:cNvSpPr>
            <a:spLocks noGrp="1" noChangeArrowheads="1"/>
          </p:cNvSpPr>
          <p:nvPr>
            <p:ph type="subTitle" idx="1"/>
          </p:nvPr>
        </p:nvSpPr>
        <p:spPr>
          <a:xfrm>
            <a:off x="1371600" y="1371600"/>
            <a:ext cx="6400800" cy="5181600"/>
          </a:xfrm>
        </p:spPr>
        <p:txBody>
          <a:bodyPr/>
          <a:lstStyle/>
          <a:p>
            <a:endParaRPr lang="en-US"/>
          </a:p>
        </p:txBody>
      </p:sp>
      <p:pic>
        <p:nvPicPr>
          <p:cNvPr id="2052" name="Picture 4" descr="Asher Durand, Kindred Spirits (1848)"/>
          <p:cNvPicPr>
            <a:picLocks noChangeAspect="1" noChangeArrowheads="1"/>
          </p:cNvPicPr>
          <p:nvPr/>
        </p:nvPicPr>
        <p:blipFill>
          <a:blip r:embed="rId2"/>
          <a:srcRect/>
          <a:stretch>
            <a:fillRect/>
          </a:stretch>
        </p:blipFill>
        <p:spPr bwMode="auto">
          <a:xfrm>
            <a:off x="2971800" y="1981200"/>
            <a:ext cx="3505200" cy="4267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14400" y="1676400"/>
            <a:ext cx="4211638" cy="822325"/>
          </a:xfrm>
          <a:prstGeom prst="rect">
            <a:avLst/>
          </a:prstGeom>
          <a:noFill/>
          <a:ln w="9525">
            <a:noFill/>
            <a:miter lim="800000"/>
            <a:headEnd/>
            <a:tailEnd/>
          </a:ln>
          <a:effectLst/>
        </p:spPr>
        <p:txBody>
          <a:bodyPr>
            <a:spAutoFit/>
          </a:bodyPr>
          <a:lstStyle/>
          <a:p>
            <a:pPr eaLnBrk="1" hangingPunct="1"/>
            <a:r>
              <a:rPr lang="en-US" sz="2400">
                <a:latin typeface="Times New Roman" pitchFamily="18" charset="0"/>
              </a:rPr>
              <a:t>Folktales, regional writer</a:t>
            </a:r>
          </a:p>
          <a:p>
            <a:pPr eaLnBrk="1" hangingPunct="1"/>
            <a:r>
              <a:rPr lang="en-US" sz="2400">
                <a:latin typeface="Times New Roman" pitchFamily="18" charset="0"/>
              </a:rPr>
              <a:t>	Washington Irving</a:t>
            </a:r>
          </a:p>
        </p:txBody>
      </p:sp>
      <p:sp>
        <p:nvSpPr>
          <p:cNvPr id="44035" name="Text Box 3"/>
          <p:cNvSpPr txBox="1">
            <a:spLocks noChangeArrowheads="1"/>
          </p:cNvSpPr>
          <p:nvPr/>
        </p:nvSpPr>
        <p:spPr bwMode="auto">
          <a:xfrm>
            <a:off x="6246813" y="4419600"/>
            <a:ext cx="184150" cy="457200"/>
          </a:xfrm>
          <a:prstGeom prst="rect">
            <a:avLst/>
          </a:prstGeom>
          <a:noFill/>
          <a:ln w="9525">
            <a:noFill/>
            <a:miter lim="800000"/>
            <a:headEnd/>
            <a:tailEnd/>
          </a:ln>
          <a:effectLst/>
        </p:spPr>
        <p:txBody>
          <a:bodyPr wrap="none">
            <a:spAutoFit/>
          </a:bodyPr>
          <a:lstStyle/>
          <a:p>
            <a:pPr eaLnBrk="1" hangingPunct="1"/>
            <a:endParaRPr lang="en-US" sz="2400">
              <a:latin typeface="Times New Roman" pitchFamily="18" charset="0"/>
            </a:endParaRPr>
          </a:p>
        </p:txBody>
      </p:sp>
      <p:pic>
        <p:nvPicPr>
          <p:cNvPr id="44036" name="Picture 4" descr="sleep_ban"/>
          <p:cNvPicPr>
            <a:picLocks noChangeAspect="1" noChangeArrowheads="1"/>
          </p:cNvPicPr>
          <p:nvPr/>
        </p:nvPicPr>
        <p:blipFill>
          <a:blip r:embed="rId2"/>
          <a:srcRect/>
          <a:stretch>
            <a:fillRect/>
          </a:stretch>
        </p:blipFill>
        <p:spPr bwMode="auto">
          <a:xfrm>
            <a:off x="2438400" y="2590800"/>
            <a:ext cx="3429000" cy="765175"/>
          </a:xfrm>
          <a:prstGeom prst="rect">
            <a:avLst/>
          </a:prstGeom>
          <a:noFill/>
        </p:spPr>
      </p:pic>
      <p:pic>
        <p:nvPicPr>
          <p:cNvPr id="44037" name="Picture 5" descr="sleepy2"/>
          <p:cNvPicPr>
            <a:picLocks noChangeAspect="1" noChangeArrowheads="1"/>
          </p:cNvPicPr>
          <p:nvPr/>
        </p:nvPicPr>
        <p:blipFill>
          <a:blip r:embed="rId3"/>
          <a:srcRect/>
          <a:stretch>
            <a:fillRect/>
          </a:stretch>
        </p:blipFill>
        <p:spPr bwMode="auto">
          <a:xfrm>
            <a:off x="6019800" y="838200"/>
            <a:ext cx="2503488" cy="2386013"/>
          </a:xfrm>
          <a:prstGeom prst="rect">
            <a:avLst/>
          </a:prstGeom>
          <a:noFill/>
        </p:spPr>
      </p:pic>
      <p:pic>
        <p:nvPicPr>
          <p:cNvPr id="44038" name="Picture 6" descr="56"/>
          <p:cNvPicPr>
            <a:picLocks noChangeAspect="1" noChangeArrowheads="1"/>
          </p:cNvPicPr>
          <p:nvPr/>
        </p:nvPicPr>
        <p:blipFill>
          <a:blip r:embed="rId4"/>
          <a:srcRect/>
          <a:stretch>
            <a:fillRect/>
          </a:stretch>
        </p:blipFill>
        <p:spPr bwMode="auto">
          <a:xfrm>
            <a:off x="5486400" y="3505200"/>
            <a:ext cx="2352675" cy="3200400"/>
          </a:xfrm>
          <a:prstGeom prst="rect">
            <a:avLst/>
          </a:prstGeom>
          <a:noFill/>
        </p:spPr>
      </p:pic>
      <p:sp>
        <p:nvSpPr>
          <p:cNvPr id="44039" name="Rectangle 7"/>
          <p:cNvSpPr>
            <a:spLocks noGrp="1" noChangeArrowheads="1"/>
          </p:cNvSpPr>
          <p:nvPr>
            <p:ph type="title" idx="4294967295"/>
          </p:nvPr>
        </p:nvSpPr>
        <p:spPr>
          <a:xfrm>
            <a:off x="762000" y="381000"/>
            <a:ext cx="7772400" cy="1143000"/>
          </a:xfrm>
        </p:spPr>
        <p:txBody>
          <a:bodyPr/>
          <a:lstStyle/>
          <a:p>
            <a:r>
              <a:rPr lang="en-US"/>
              <a:t>Literature</a:t>
            </a:r>
          </a:p>
        </p:txBody>
      </p:sp>
      <p:sp>
        <p:nvSpPr>
          <p:cNvPr id="44040" name="Text Box 8"/>
          <p:cNvSpPr txBox="1">
            <a:spLocks noChangeArrowheads="1"/>
          </p:cNvSpPr>
          <p:nvPr/>
        </p:nvSpPr>
        <p:spPr bwMode="auto">
          <a:xfrm>
            <a:off x="685800" y="3657600"/>
            <a:ext cx="4267200" cy="2830513"/>
          </a:xfrm>
          <a:prstGeom prst="rect">
            <a:avLst/>
          </a:prstGeom>
          <a:noFill/>
          <a:ln w="9525">
            <a:noFill/>
            <a:miter lim="800000"/>
            <a:headEnd/>
            <a:tailEnd/>
          </a:ln>
          <a:effectLst/>
        </p:spPr>
        <p:txBody>
          <a:bodyPr>
            <a:spAutoFit/>
          </a:bodyPr>
          <a:lstStyle/>
          <a:p>
            <a:pPr eaLnBrk="1" hangingPunct="1"/>
            <a:r>
              <a:rPr lang="en-US" sz="2400">
                <a:latin typeface="Times New Roman" pitchFamily="18" charset="0"/>
              </a:rPr>
              <a:t>The “Noble Savage”</a:t>
            </a:r>
          </a:p>
          <a:p>
            <a:pPr eaLnBrk="1" hangingPunct="1"/>
            <a:r>
              <a:rPr lang="en-US" sz="2400">
                <a:latin typeface="Times New Roman" pitchFamily="18" charset="0"/>
              </a:rPr>
              <a:t>	James Fennimore Cooper</a:t>
            </a:r>
          </a:p>
          <a:p>
            <a:pPr eaLnBrk="1" hangingPunct="1"/>
            <a:endParaRPr lang="en-US" sz="2400">
              <a:latin typeface="Times New Roman" pitchFamily="18" charset="0"/>
            </a:endParaRPr>
          </a:p>
          <a:p>
            <a:pPr eaLnBrk="1" hangingPunct="1"/>
            <a:r>
              <a:rPr lang="en-US" sz="2400">
                <a:latin typeface="Times New Roman" pitchFamily="18" charset="0"/>
              </a:rPr>
              <a:t>American Novelists looked to </a:t>
            </a:r>
          </a:p>
          <a:p>
            <a:pPr eaLnBrk="1" hangingPunct="1"/>
            <a:r>
              <a:rPr lang="en-US" sz="2400">
                <a:latin typeface="Times New Roman" pitchFamily="18" charset="0"/>
              </a:rPr>
              <a:t>westward expansion and the </a:t>
            </a:r>
          </a:p>
          <a:p>
            <a:pPr eaLnBrk="1" hangingPunct="1"/>
            <a:r>
              <a:rPr lang="en-US" sz="2400">
                <a:latin typeface="Times New Roman" pitchFamily="18" charset="0"/>
              </a:rPr>
              <a:t>frontier for inspiration.</a:t>
            </a:r>
          </a:p>
          <a:p>
            <a:pPr eaLnBrk="1" hangingPunct="1">
              <a:spcBef>
                <a:spcPct val="50000"/>
              </a:spcBef>
            </a:pP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4040"/>
                                        </p:tgtEl>
                                        <p:attrNameLst>
                                          <p:attrName>style.visibility</p:attrName>
                                        </p:attrNameLst>
                                      </p:cBhvr>
                                      <p:to>
                                        <p:strVal val="visible"/>
                                      </p:to>
                                    </p:set>
                                    <p:anim calcmode="lin" valueType="num">
                                      <p:cBhvr>
                                        <p:cTn id="13" dur="500" fill="hold"/>
                                        <p:tgtEl>
                                          <p:spTgt spid="44040"/>
                                        </p:tgtEl>
                                        <p:attrNameLst>
                                          <p:attrName>ppt_w</p:attrName>
                                        </p:attrNameLst>
                                      </p:cBhvr>
                                      <p:tavLst>
                                        <p:tav tm="0">
                                          <p:val>
                                            <p:fltVal val="0"/>
                                          </p:val>
                                        </p:tav>
                                        <p:tav tm="100000">
                                          <p:val>
                                            <p:strVal val="#ppt_w"/>
                                          </p:val>
                                        </p:tav>
                                      </p:tavLst>
                                    </p:anim>
                                    <p:anim calcmode="lin" valueType="num">
                                      <p:cBhvr>
                                        <p:cTn id="14" dur="500" fill="hold"/>
                                        <p:tgtEl>
                                          <p:spTgt spid="440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4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nchor="ctr"/>
          <a:lstStyle/>
          <a:p>
            <a:r>
              <a:rPr lang="en-US" sz="6300">
                <a:latin typeface="Brush Script MT" pitchFamily="66" charset="0"/>
              </a:rPr>
              <a:t>The Arts</a:t>
            </a:r>
          </a:p>
        </p:txBody>
      </p:sp>
      <p:sp>
        <p:nvSpPr>
          <p:cNvPr id="10243" name="Rectangle 3"/>
          <p:cNvSpPr>
            <a:spLocks noGrp="1" noChangeArrowheads="1"/>
          </p:cNvSpPr>
          <p:nvPr>
            <p:ph type="body" idx="4294967295"/>
          </p:nvPr>
        </p:nvSpPr>
        <p:spPr/>
        <p:txBody>
          <a:bodyPr/>
          <a:lstStyle/>
          <a:p>
            <a:pPr>
              <a:buFont typeface="Wingdings" pitchFamily="2" charset="2"/>
              <a:buChar char="v"/>
            </a:pPr>
            <a:r>
              <a:rPr lang="en-US">
                <a:latin typeface="Georgia" pitchFamily="18" charset="0"/>
              </a:rPr>
              <a:t>Romanticism was a movement across all the arts: visual art, music, and literature.</a:t>
            </a:r>
          </a:p>
          <a:p>
            <a:pPr>
              <a:buFont typeface="Wingdings" pitchFamily="2" charset="2"/>
              <a:buChar char="v"/>
            </a:pPr>
            <a:endParaRPr lang="en-US">
              <a:latin typeface="Georgia" pitchFamily="18" charset="0"/>
            </a:endParaRPr>
          </a:p>
          <a:p>
            <a:pPr>
              <a:buFont typeface="Wingdings" pitchFamily="2" charset="2"/>
              <a:buChar char="v"/>
            </a:pPr>
            <a:r>
              <a:rPr lang="en-US">
                <a:latin typeface="Georgia" pitchFamily="18" charset="0"/>
              </a:rPr>
              <a:t>All of the arts embraced themes prevalent in the Middle Ages: chivalry, courtly love.</a:t>
            </a:r>
          </a:p>
          <a:p>
            <a:pPr>
              <a:buFont typeface="Wingdings" pitchFamily="2" charset="2"/>
              <a:buChar char="v"/>
            </a:pPr>
            <a:endParaRPr lang="en-US">
              <a:latin typeface="Georgia" pitchFamily="18" charset="0"/>
            </a:endParaRPr>
          </a:p>
          <a:p>
            <a:pPr>
              <a:buFont typeface="Wingdings" pitchFamily="2" charset="2"/>
              <a:buChar char="v"/>
            </a:pPr>
            <a:r>
              <a:rPr lang="en-US">
                <a:latin typeface="Georgia" pitchFamily="18" charset="0"/>
              </a:rPr>
              <a:t> Shakespeare came back into vogue.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fade">
                                      <p:cBhvr>
                                        <p:cTn id="14" dur="2000"/>
                                        <p:tgtEl>
                                          <p:spTgt spid="102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Effect transition="in" filter="fade">
                                      <p:cBhvr>
                                        <p:cTn id="19" dur="2000"/>
                                        <p:tgtEl>
                                          <p:spTgt spid="1024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243">
                                            <p:txEl>
                                              <p:pRg st="4" end="4"/>
                                            </p:txEl>
                                          </p:spTgt>
                                        </p:tgtEl>
                                        <p:attrNameLst>
                                          <p:attrName>style.visibility</p:attrName>
                                        </p:attrNameLst>
                                      </p:cBhvr>
                                      <p:to>
                                        <p:strVal val="visible"/>
                                      </p:to>
                                    </p:set>
                                    <p:animEffect transition="in" filter="fade">
                                      <p:cBhvr>
                                        <p:cTn id="24" dur="20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chor="ctr"/>
          <a:lstStyle/>
          <a:p>
            <a:r>
              <a:rPr lang="en-US" sz="6300">
                <a:latin typeface="Brush Script MT" pitchFamily="66" charset="0"/>
              </a:rPr>
              <a:t>Visual Arts: Examples</a:t>
            </a:r>
          </a:p>
        </p:txBody>
      </p:sp>
      <p:pic>
        <p:nvPicPr>
          <p:cNvPr id="13320" name="Picture 8" descr="deathofmarat"/>
          <p:cNvPicPr>
            <a:picLocks noGrp="1" noChangeAspect="1" noChangeArrowheads="1"/>
          </p:cNvPicPr>
          <p:nvPr>
            <p:ph sz="half" idx="4294967295"/>
          </p:nvPr>
        </p:nvPicPr>
        <p:blipFill>
          <a:blip r:embed="rId2"/>
          <a:srcRect/>
          <a:stretch>
            <a:fillRect/>
          </a:stretch>
        </p:blipFill>
        <p:spPr>
          <a:xfrm>
            <a:off x="533400" y="1965325"/>
            <a:ext cx="2981325" cy="3567113"/>
          </a:xfrm>
          <a:noFill/>
        </p:spPr>
      </p:pic>
      <p:pic>
        <p:nvPicPr>
          <p:cNvPr id="13321" name="Picture 9" descr="seascape"/>
          <p:cNvPicPr>
            <a:picLocks noGrp="1" noChangeAspect="1" noChangeArrowheads="1"/>
          </p:cNvPicPr>
          <p:nvPr>
            <p:ph sz="half" idx="4294967295"/>
          </p:nvPr>
        </p:nvPicPr>
        <p:blipFill>
          <a:blip r:embed="rId3"/>
          <a:srcRect/>
          <a:stretch>
            <a:fillRect/>
          </a:stretch>
        </p:blipFill>
        <p:spPr>
          <a:xfrm>
            <a:off x="4038600" y="2133600"/>
            <a:ext cx="4876800" cy="3248025"/>
          </a:xfrm>
          <a:noFill/>
        </p:spPr>
      </p:pic>
      <p:sp>
        <p:nvSpPr>
          <p:cNvPr id="13322" name="Text Box 10"/>
          <p:cNvSpPr txBox="1">
            <a:spLocks noChangeArrowheads="1"/>
          </p:cNvSpPr>
          <p:nvPr/>
        </p:nvSpPr>
        <p:spPr bwMode="auto">
          <a:xfrm>
            <a:off x="990600" y="5867400"/>
            <a:ext cx="2085975" cy="366713"/>
          </a:xfrm>
          <a:prstGeom prst="rect">
            <a:avLst/>
          </a:prstGeom>
          <a:noFill/>
          <a:ln w="9525">
            <a:noFill/>
            <a:miter lim="800000"/>
            <a:headEnd/>
            <a:tailEnd/>
          </a:ln>
        </p:spPr>
        <p:txBody>
          <a:bodyPr wrap="none">
            <a:spAutoFit/>
          </a:bodyPr>
          <a:lstStyle/>
          <a:p>
            <a:pPr eaLnBrk="1" hangingPunct="1"/>
            <a:r>
              <a:rPr lang="en-US" b="1">
                <a:latin typeface="Georgia" pitchFamily="18" charset="0"/>
              </a:rPr>
              <a:t>Neoclassical Art</a:t>
            </a:r>
          </a:p>
        </p:txBody>
      </p:sp>
      <p:sp>
        <p:nvSpPr>
          <p:cNvPr id="13323" name="Text Box 11"/>
          <p:cNvSpPr txBox="1">
            <a:spLocks noChangeArrowheads="1"/>
          </p:cNvSpPr>
          <p:nvPr/>
        </p:nvSpPr>
        <p:spPr bwMode="auto">
          <a:xfrm>
            <a:off x="5562600" y="5486400"/>
            <a:ext cx="1773238" cy="366713"/>
          </a:xfrm>
          <a:prstGeom prst="rect">
            <a:avLst/>
          </a:prstGeom>
          <a:noFill/>
          <a:ln w="9525">
            <a:noFill/>
            <a:miter lim="800000"/>
            <a:headEnd/>
            <a:tailEnd/>
          </a:ln>
        </p:spPr>
        <p:txBody>
          <a:bodyPr wrap="none">
            <a:spAutoFit/>
          </a:bodyPr>
          <a:lstStyle/>
          <a:p>
            <a:pPr eaLnBrk="1" hangingPunct="1"/>
            <a:r>
              <a:rPr lang="en-US" b="1">
                <a:latin typeface="Georgia" pitchFamily="18" charset="0"/>
              </a:rPr>
              <a:t>Romantic 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3320"/>
                                        </p:tgtEl>
                                        <p:attrNameLst>
                                          <p:attrName>style.visibility</p:attrName>
                                        </p:attrNameLst>
                                      </p:cBhvr>
                                      <p:to>
                                        <p:strVal val="visible"/>
                                      </p:to>
                                    </p:set>
                                    <p:animEffect transition="in" filter="dissolve">
                                      <p:cBhvr>
                                        <p:cTn id="14" dur="500"/>
                                        <p:tgtEl>
                                          <p:spTgt spid="1332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3322"/>
                                        </p:tgtEl>
                                        <p:attrNameLst>
                                          <p:attrName>style.visibility</p:attrName>
                                        </p:attrNameLst>
                                      </p:cBhvr>
                                      <p:to>
                                        <p:strVal val="visible"/>
                                      </p:to>
                                    </p:set>
                                    <p:animEffect transition="in" filter="dissolve">
                                      <p:cBhvr>
                                        <p:cTn id="19" dur="500"/>
                                        <p:tgtEl>
                                          <p:spTgt spid="1332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3321"/>
                                        </p:tgtEl>
                                        <p:attrNameLst>
                                          <p:attrName>style.visibility</p:attrName>
                                        </p:attrNameLst>
                                      </p:cBhvr>
                                      <p:to>
                                        <p:strVal val="visible"/>
                                      </p:to>
                                    </p:set>
                                    <p:animEffect transition="in" filter="dissolve">
                                      <p:cBhvr>
                                        <p:cTn id="24" dur="500"/>
                                        <p:tgtEl>
                                          <p:spTgt spid="1332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323"/>
                                        </p:tgtEl>
                                        <p:attrNameLst>
                                          <p:attrName>style.visibility</p:attrName>
                                        </p:attrNameLst>
                                      </p:cBhvr>
                                      <p:to>
                                        <p:strVal val="visible"/>
                                      </p:to>
                                    </p:set>
                                    <p:animEffect transition="in" filter="dissolve">
                                      <p:cBhvr>
                                        <p:cTn id="29"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22" grpId="0"/>
      <p:bldP spid="133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72200" y="274638"/>
            <a:ext cx="2514600" cy="6126162"/>
          </a:xfrm>
        </p:spPr>
        <p:txBody>
          <a:bodyPr/>
          <a:lstStyle/>
          <a:p>
            <a:r>
              <a:rPr lang="en-US" sz="3600" b="1"/>
              <a:t>Thomas Cole, </a:t>
            </a:r>
            <a:br>
              <a:rPr lang="en-US" sz="3600" b="1"/>
            </a:br>
            <a:r>
              <a:rPr lang="en-US" sz="3600" b="1"/>
              <a:t>“The Falls of Kaaterskill” (1826)</a:t>
            </a:r>
          </a:p>
        </p:txBody>
      </p:sp>
      <p:sp>
        <p:nvSpPr>
          <p:cNvPr id="29699" name="Rectangle 3"/>
          <p:cNvSpPr>
            <a:spLocks noGrp="1" noChangeArrowheads="1"/>
          </p:cNvSpPr>
          <p:nvPr>
            <p:ph type="body" idx="1"/>
          </p:nvPr>
        </p:nvSpPr>
        <p:spPr/>
        <p:txBody>
          <a:bodyPr/>
          <a:lstStyle/>
          <a:p>
            <a:r>
              <a:rPr lang="en-US"/>
              <a:t>“</a:t>
            </a:r>
          </a:p>
        </p:txBody>
      </p:sp>
      <p:pic>
        <p:nvPicPr>
          <p:cNvPr id="29700" name="Picture 4" descr="Thomas Cole, The Falls of Kaaterskill (1826)"/>
          <p:cNvPicPr>
            <a:picLocks noChangeAspect="1" noChangeArrowheads="1"/>
          </p:cNvPicPr>
          <p:nvPr/>
        </p:nvPicPr>
        <p:blipFill>
          <a:blip r:embed="rId2"/>
          <a:srcRect/>
          <a:stretch>
            <a:fillRect/>
          </a:stretch>
        </p:blipFill>
        <p:spPr bwMode="auto">
          <a:xfrm>
            <a:off x="304800" y="0"/>
            <a:ext cx="5564188" cy="65103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2800" b="1"/>
              <a:t>Thomas Cole, The Oxbow (View from Mount Holyoke, Northampton, Massachusetts, after a Thunderstorm, 1836)</a:t>
            </a:r>
          </a:p>
        </p:txBody>
      </p:sp>
      <p:sp>
        <p:nvSpPr>
          <p:cNvPr id="30723" name="Rectangle 3"/>
          <p:cNvSpPr>
            <a:spLocks noGrp="1" noChangeArrowheads="1"/>
          </p:cNvSpPr>
          <p:nvPr>
            <p:ph type="body" idx="1"/>
          </p:nvPr>
        </p:nvSpPr>
        <p:spPr/>
        <p:txBody>
          <a:bodyPr/>
          <a:lstStyle/>
          <a:p>
            <a:endParaRPr lang="en-US"/>
          </a:p>
        </p:txBody>
      </p:sp>
      <p:pic>
        <p:nvPicPr>
          <p:cNvPr id="30724" name="Picture 4" descr="Thomas Cole, The Oxbow (View from Mount Holyoke, Northampton, Massachusetts, after a Thunderstorm, 1836)"/>
          <p:cNvPicPr>
            <a:picLocks noChangeAspect="1" noChangeArrowheads="1"/>
          </p:cNvPicPr>
          <p:nvPr/>
        </p:nvPicPr>
        <p:blipFill>
          <a:blip r:embed="rId2"/>
          <a:srcRect/>
          <a:stretch>
            <a:fillRect/>
          </a:stretch>
        </p:blipFill>
        <p:spPr bwMode="auto">
          <a:xfrm>
            <a:off x="685800" y="1519238"/>
            <a:ext cx="7829550" cy="533876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638800" y="304800"/>
            <a:ext cx="3048000" cy="6096000"/>
          </a:xfrm>
        </p:spPr>
        <p:txBody>
          <a:bodyPr/>
          <a:lstStyle/>
          <a:p>
            <a:r>
              <a:rPr lang="en-US" sz="3600"/>
              <a:t>Asher Durand, “Kindred Spirits” (1848)</a:t>
            </a:r>
          </a:p>
        </p:txBody>
      </p:sp>
      <p:sp>
        <p:nvSpPr>
          <p:cNvPr id="31747" name="Rectangle 3"/>
          <p:cNvSpPr>
            <a:spLocks noGrp="1" noChangeArrowheads="1"/>
          </p:cNvSpPr>
          <p:nvPr>
            <p:ph type="body" idx="1"/>
          </p:nvPr>
        </p:nvSpPr>
        <p:spPr>
          <a:xfrm>
            <a:off x="533400" y="1828800"/>
            <a:ext cx="4756150" cy="4038600"/>
          </a:xfrm>
        </p:spPr>
        <p:txBody>
          <a:bodyPr/>
          <a:lstStyle/>
          <a:p>
            <a:endParaRPr lang="en-US"/>
          </a:p>
        </p:txBody>
      </p:sp>
      <p:pic>
        <p:nvPicPr>
          <p:cNvPr id="31748" name="Picture 4" descr="Asher Durand, Kindred Spirits (1848)"/>
          <p:cNvPicPr>
            <a:picLocks noChangeAspect="1" noChangeArrowheads="1"/>
          </p:cNvPicPr>
          <p:nvPr/>
        </p:nvPicPr>
        <p:blipFill>
          <a:blip r:embed="rId2"/>
          <a:srcRect/>
          <a:stretch>
            <a:fillRect/>
          </a:stretch>
        </p:blipFill>
        <p:spPr bwMode="auto">
          <a:xfrm>
            <a:off x="381000" y="152400"/>
            <a:ext cx="5070475" cy="63388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257800" y="457200"/>
            <a:ext cx="3429000" cy="5867400"/>
          </a:xfrm>
        </p:spPr>
        <p:txBody>
          <a:bodyPr/>
          <a:lstStyle/>
          <a:p>
            <a:r>
              <a:rPr lang="en-US" sz="3600"/>
              <a:t>Frederic Edwin Church, </a:t>
            </a:r>
            <a:br>
              <a:rPr lang="en-US" sz="3600"/>
            </a:br>
            <a:r>
              <a:rPr lang="en-US" sz="3600"/>
              <a:t>“The Natural Bridge” (1852)</a:t>
            </a:r>
          </a:p>
        </p:txBody>
      </p:sp>
      <p:sp>
        <p:nvSpPr>
          <p:cNvPr id="32771" name="Rectangle 3"/>
          <p:cNvSpPr>
            <a:spLocks noGrp="1" noChangeArrowheads="1"/>
          </p:cNvSpPr>
          <p:nvPr>
            <p:ph type="body" idx="1"/>
          </p:nvPr>
        </p:nvSpPr>
        <p:spPr/>
        <p:txBody>
          <a:bodyPr/>
          <a:lstStyle/>
          <a:p>
            <a:endParaRPr lang="en-US"/>
          </a:p>
        </p:txBody>
      </p:sp>
      <p:pic>
        <p:nvPicPr>
          <p:cNvPr id="32772" name="Picture 4" descr="Frederic Edwin Church, The Natural Bridge (1852)"/>
          <p:cNvPicPr>
            <a:picLocks noChangeAspect="1" noChangeArrowheads="1"/>
          </p:cNvPicPr>
          <p:nvPr/>
        </p:nvPicPr>
        <p:blipFill>
          <a:blip r:embed="rId2"/>
          <a:srcRect/>
          <a:stretch>
            <a:fillRect/>
          </a:stretch>
        </p:blipFill>
        <p:spPr bwMode="auto">
          <a:xfrm>
            <a:off x="304800" y="381000"/>
            <a:ext cx="4711700" cy="615791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600"/>
              <a:t>Alfred Bierstadt, “Emigrants Crossing the Plains” (1867)</a:t>
            </a:r>
          </a:p>
        </p:txBody>
      </p:sp>
      <p:sp>
        <p:nvSpPr>
          <p:cNvPr id="33795" name="Rectangle 3"/>
          <p:cNvSpPr>
            <a:spLocks noGrp="1" noChangeArrowheads="1"/>
          </p:cNvSpPr>
          <p:nvPr>
            <p:ph type="body" idx="1"/>
          </p:nvPr>
        </p:nvSpPr>
        <p:spPr/>
        <p:txBody>
          <a:bodyPr/>
          <a:lstStyle/>
          <a:p>
            <a:endParaRPr lang="en-US"/>
          </a:p>
        </p:txBody>
      </p:sp>
      <p:pic>
        <p:nvPicPr>
          <p:cNvPr id="33796" name="Picture 4" descr="Alfred Bierstadt, Emigrants Crossing the Plains (1867)"/>
          <p:cNvPicPr>
            <a:picLocks noChangeAspect="1" noChangeArrowheads="1"/>
          </p:cNvPicPr>
          <p:nvPr/>
        </p:nvPicPr>
        <p:blipFill>
          <a:blip r:embed="rId2"/>
          <a:srcRect/>
          <a:stretch>
            <a:fillRect/>
          </a:stretch>
        </p:blipFill>
        <p:spPr bwMode="auto">
          <a:xfrm>
            <a:off x="838200" y="1600200"/>
            <a:ext cx="7467600" cy="51530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a:t>Alfred Bierstadt, “Looking Up the Yosemite Valley” (ca. 1865-67)</a:t>
            </a:r>
          </a:p>
        </p:txBody>
      </p:sp>
      <p:sp>
        <p:nvSpPr>
          <p:cNvPr id="34819" name="Rectangle 3"/>
          <p:cNvSpPr>
            <a:spLocks noGrp="1" noChangeArrowheads="1"/>
          </p:cNvSpPr>
          <p:nvPr>
            <p:ph type="body" idx="1"/>
          </p:nvPr>
        </p:nvSpPr>
        <p:spPr/>
        <p:txBody>
          <a:bodyPr/>
          <a:lstStyle/>
          <a:p>
            <a:endParaRPr lang="en-US"/>
          </a:p>
        </p:txBody>
      </p:sp>
      <p:pic>
        <p:nvPicPr>
          <p:cNvPr id="34820" name="Picture 4" descr="Alfred Bierstadt, Looking Up the Yosemite Valley (ca 1865-67)"/>
          <p:cNvPicPr>
            <a:picLocks noChangeAspect="1" noChangeArrowheads="1"/>
          </p:cNvPicPr>
          <p:nvPr/>
        </p:nvPicPr>
        <p:blipFill>
          <a:blip r:embed="rId2"/>
          <a:srcRect/>
          <a:stretch>
            <a:fillRect/>
          </a:stretch>
        </p:blipFill>
        <p:spPr bwMode="auto">
          <a:xfrm>
            <a:off x="762000" y="1905000"/>
            <a:ext cx="7624763" cy="46831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en-US">
                <a:latin typeface="Old English Text MT" pitchFamily="66" charset="0"/>
              </a:rPr>
              <a:t>The Gothic Tradition</a:t>
            </a:r>
          </a:p>
        </p:txBody>
      </p:sp>
      <p:sp>
        <p:nvSpPr>
          <p:cNvPr id="48131" name="Rectangle 3"/>
          <p:cNvSpPr>
            <a:spLocks noGrp="1" noChangeArrowheads="1"/>
          </p:cNvSpPr>
          <p:nvPr>
            <p:ph idx="1"/>
          </p:nvPr>
        </p:nvSpPr>
        <p:spPr/>
        <p:txBody>
          <a:bodyPr/>
          <a:lstStyle/>
          <a:p>
            <a:endParaRPr lang="en-US"/>
          </a:p>
        </p:txBody>
      </p:sp>
      <p:pic>
        <p:nvPicPr>
          <p:cNvPr id="48132" name="Picture 4" descr="southern_gothic"/>
          <p:cNvPicPr>
            <a:picLocks noChangeAspect="1" noChangeArrowheads="1"/>
          </p:cNvPicPr>
          <p:nvPr/>
        </p:nvPicPr>
        <p:blipFill>
          <a:blip r:embed="rId2"/>
          <a:srcRect/>
          <a:stretch>
            <a:fillRect/>
          </a:stretch>
        </p:blipFill>
        <p:spPr bwMode="auto">
          <a:xfrm>
            <a:off x="2895600" y="2133600"/>
            <a:ext cx="3333750" cy="33337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46125" y="2022475"/>
            <a:ext cx="184150" cy="822325"/>
          </a:xfrm>
          <a:prstGeom prst="rect">
            <a:avLst/>
          </a:prstGeom>
          <a:noFill/>
          <a:ln w="9525">
            <a:noFill/>
            <a:miter lim="800000"/>
            <a:headEnd/>
            <a:tailEnd/>
          </a:ln>
          <a:effectLst/>
        </p:spPr>
        <p:txBody>
          <a:bodyPr wrap="none">
            <a:spAutoFit/>
          </a:bodyPr>
          <a:lstStyle/>
          <a:p>
            <a:pPr eaLnBrk="1" hangingPunct="1"/>
            <a:endParaRPr lang="en-US" sz="2400">
              <a:latin typeface="Times New Roman" pitchFamily="18" charset="0"/>
            </a:endParaRPr>
          </a:p>
          <a:p>
            <a:pPr eaLnBrk="1" hangingPunct="1"/>
            <a:endParaRPr lang="en-US" sz="2400">
              <a:latin typeface="Times New Roman" pitchFamily="18" charset="0"/>
            </a:endParaRPr>
          </a:p>
        </p:txBody>
      </p:sp>
      <p:sp>
        <p:nvSpPr>
          <p:cNvPr id="37891" name="Rectangle 3"/>
          <p:cNvSpPr>
            <a:spLocks noGrp="1" noChangeArrowheads="1"/>
          </p:cNvSpPr>
          <p:nvPr>
            <p:ph type="title"/>
          </p:nvPr>
        </p:nvSpPr>
        <p:spPr/>
        <p:txBody>
          <a:bodyPr/>
          <a:lstStyle/>
          <a:p>
            <a:r>
              <a:rPr lang="en-US" sz="3200" b="1">
                <a:solidFill>
                  <a:schemeClr val="tx1"/>
                </a:solidFill>
              </a:rPr>
              <a:t>The Age of Reason or The Enlightenment</a:t>
            </a:r>
            <a:r>
              <a:rPr lang="en-US" sz="2400">
                <a:solidFill>
                  <a:schemeClr val="tx1"/>
                </a:solidFill>
              </a:rPr>
              <a:t>     </a:t>
            </a:r>
            <a:br>
              <a:rPr lang="en-US" sz="2400">
                <a:solidFill>
                  <a:schemeClr val="tx1"/>
                </a:solidFill>
              </a:rPr>
            </a:br>
            <a:br>
              <a:rPr lang="en-US" sz="2400">
                <a:solidFill>
                  <a:schemeClr val="tx1"/>
                </a:solidFill>
              </a:rPr>
            </a:br>
            <a:endParaRPr lang="en-US" sz="2400">
              <a:solidFill>
                <a:schemeClr val="tx1"/>
              </a:solidFill>
            </a:endParaRPr>
          </a:p>
        </p:txBody>
      </p:sp>
      <p:sp>
        <p:nvSpPr>
          <p:cNvPr id="37892" name="Rectangle 4"/>
          <p:cNvSpPr>
            <a:spLocks noGrp="1" noChangeArrowheads="1"/>
          </p:cNvSpPr>
          <p:nvPr>
            <p:ph type="body" sz="half" idx="1"/>
          </p:nvPr>
        </p:nvSpPr>
        <p:spPr>
          <a:xfrm>
            <a:off x="609600" y="1219200"/>
            <a:ext cx="3810000" cy="4114800"/>
          </a:xfrm>
        </p:spPr>
        <p:txBody>
          <a:bodyPr/>
          <a:lstStyle/>
          <a:p>
            <a:pPr>
              <a:buFont typeface="Wingdings" pitchFamily="2" charset="2"/>
              <a:buNone/>
            </a:pPr>
            <a:r>
              <a:rPr lang="en-US" sz="2300"/>
              <a:t>Founded on</a:t>
            </a:r>
          </a:p>
          <a:p>
            <a:r>
              <a:rPr lang="en-US" sz="2300"/>
              <a:t>Deism</a:t>
            </a:r>
          </a:p>
          <a:p>
            <a:r>
              <a:rPr lang="en-US" sz="2300"/>
              <a:t>Logic</a:t>
            </a:r>
          </a:p>
          <a:p>
            <a:r>
              <a:rPr lang="en-US" sz="2300"/>
              <a:t>Inalienable rights</a:t>
            </a:r>
            <a:br>
              <a:rPr lang="en-US" sz="2300"/>
            </a:br>
            <a:endParaRPr lang="en-US" sz="2300"/>
          </a:p>
        </p:txBody>
      </p:sp>
      <p:sp>
        <p:nvSpPr>
          <p:cNvPr id="37893" name="Rectangle 5"/>
          <p:cNvSpPr>
            <a:spLocks noGrp="1" noChangeArrowheads="1"/>
          </p:cNvSpPr>
          <p:nvPr>
            <p:ph type="body" sz="half" idx="2"/>
          </p:nvPr>
        </p:nvSpPr>
        <p:spPr>
          <a:xfrm>
            <a:off x="5029200" y="1219200"/>
            <a:ext cx="3810000" cy="4114800"/>
          </a:xfrm>
        </p:spPr>
        <p:txBody>
          <a:bodyPr/>
          <a:lstStyle/>
          <a:p>
            <a:pPr>
              <a:lnSpc>
                <a:spcPct val="90000"/>
              </a:lnSpc>
              <a:buFont typeface="Wingdings" pitchFamily="2" charset="2"/>
              <a:buNone/>
            </a:pPr>
            <a:r>
              <a:rPr lang="en-US" sz="2300"/>
              <a:t>It also brought </a:t>
            </a:r>
          </a:p>
          <a:p>
            <a:pPr>
              <a:lnSpc>
                <a:spcPct val="90000"/>
              </a:lnSpc>
            </a:pPr>
            <a:r>
              <a:rPr lang="en-US" sz="2300"/>
              <a:t>Industrialization, growth of cities, and factories </a:t>
            </a:r>
          </a:p>
          <a:p>
            <a:pPr>
              <a:lnSpc>
                <a:spcPct val="90000"/>
              </a:lnSpc>
            </a:pPr>
            <a:endParaRPr lang="en-US" sz="2300"/>
          </a:p>
          <a:p>
            <a:pPr>
              <a:lnSpc>
                <a:spcPct val="90000"/>
              </a:lnSpc>
            </a:pPr>
            <a:r>
              <a:rPr lang="en-US" sz="2300"/>
              <a:t>American expansion (Lewis and Clark and Manifest Destiny) </a:t>
            </a:r>
            <a:br>
              <a:rPr lang="en-US" sz="2300"/>
            </a:br>
            <a:endParaRPr lang="en-US" sz="2300"/>
          </a:p>
          <a:p>
            <a:pPr>
              <a:lnSpc>
                <a:spcPct val="90000"/>
              </a:lnSpc>
            </a:pPr>
            <a:r>
              <a:rPr lang="en-US" sz="2300"/>
              <a:t>More encounters with Native Americans</a:t>
            </a:r>
            <a:br>
              <a:rPr lang="en-US" sz="2000"/>
            </a:br>
            <a:endParaRPr lang="en-US" sz="2000"/>
          </a:p>
        </p:txBody>
      </p:sp>
      <p:pic>
        <p:nvPicPr>
          <p:cNvPr id="37894" name="Picture 6" descr="bierstadt_mcg_b865_2"/>
          <p:cNvPicPr>
            <a:picLocks noChangeAspect="1" noChangeArrowheads="1"/>
          </p:cNvPicPr>
          <p:nvPr/>
        </p:nvPicPr>
        <p:blipFill>
          <a:blip r:embed="rId2"/>
          <a:srcRect/>
          <a:stretch>
            <a:fillRect/>
          </a:stretch>
        </p:blipFill>
        <p:spPr bwMode="auto">
          <a:xfrm>
            <a:off x="990600" y="3657600"/>
            <a:ext cx="3276600" cy="2081213"/>
          </a:xfrm>
          <a:prstGeom prst="rect">
            <a:avLst/>
          </a:prstGeom>
          <a:noFill/>
        </p:spPr>
      </p:pic>
      <p:sp>
        <p:nvSpPr>
          <p:cNvPr id="37895" name="Text Box 7"/>
          <p:cNvSpPr txBox="1">
            <a:spLocks noChangeArrowheads="1"/>
          </p:cNvSpPr>
          <p:nvPr/>
        </p:nvSpPr>
        <p:spPr bwMode="auto">
          <a:xfrm>
            <a:off x="2057400" y="5867400"/>
            <a:ext cx="1000125" cy="244475"/>
          </a:xfrm>
          <a:prstGeom prst="rect">
            <a:avLst/>
          </a:prstGeom>
          <a:noFill/>
          <a:ln w="9525">
            <a:noFill/>
            <a:miter lim="800000"/>
            <a:headEnd/>
            <a:tailEnd/>
          </a:ln>
          <a:effectLst/>
        </p:spPr>
        <p:txBody>
          <a:bodyPr wrap="none">
            <a:spAutoFit/>
          </a:bodyPr>
          <a:lstStyle/>
          <a:p>
            <a:pPr eaLnBrk="1" hangingPunct="1"/>
            <a:r>
              <a:rPr lang="en-US" sz="1000">
                <a:latin typeface="Times New Roman" pitchFamily="18" charset="0"/>
              </a:rPr>
              <a:t>Albert Bierstadt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500" fill="hold"/>
                                        <p:tgtEl>
                                          <p:spTgt spid="378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500"/>
                            </p:stCondLst>
                            <p:childTnLst>
                              <p:par>
                                <p:cTn id="10" presetID="2" presetClass="entr" presetSubtype="8" fill="hold" grpId="0" nodeType="afterEffect">
                                  <p:stCondLst>
                                    <p:cond delay="5000"/>
                                  </p:stCondLst>
                                  <p:childTnLst>
                                    <p:set>
                                      <p:cBhvr>
                                        <p:cTn id="11" dur="1" fill="hold">
                                          <p:stCondLst>
                                            <p:cond delay="0"/>
                                          </p:stCondLst>
                                        </p:cTn>
                                        <p:tgtEl>
                                          <p:spTgt spid="37892">
                                            <p:txEl>
                                              <p:pRg st="1" end="1"/>
                                            </p:txEl>
                                          </p:spTgt>
                                        </p:tgtEl>
                                        <p:attrNameLst>
                                          <p:attrName>style.visibility</p:attrName>
                                        </p:attrNameLst>
                                      </p:cBhvr>
                                      <p:to>
                                        <p:strVal val="visible"/>
                                      </p:to>
                                    </p:set>
                                    <p:anim calcmode="lin" valueType="num">
                                      <p:cBhvr additive="base">
                                        <p:cTn id="12" dur="500" fill="hold"/>
                                        <p:tgtEl>
                                          <p:spTgt spid="3789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789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1000"/>
                            </p:stCondLst>
                            <p:childTnLst>
                              <p:par>
                                <p:cTn id="15" presetID="2" presetClass="entr" presetSubtype="8" fill="hold" grpId="0" nodeType="afterEffect">
                                  <p:stCondLst>
                                    <p:cond delay="5000"/>
                                  </p:stCondLst>
                                  <p:childTnLst>
                                    <p:set>
                                      <p:cBhvr>
                                        <p:cTn id="16" dur="1" fill="hold">
                                          <p:stCondLst>
                                            <p:cond delay="0"/>
                                          </p:stCondLst>
                                        </p:cTn>
                                        <p:tgtEl>
                                          <p:spTgt spid="37892">
                                            <p:txEl>
                                              <p:pRg st="2" end="2"/>
                                            </p:txEl>
                                          </p:spTgt>
                                        </p:tgtEl>
                                        <p:attrNameLst>
                                          <p:attrName>style.visibility</p:attrName>
                                        </p:attrNameLst>
                                      </p:cBhvr>
                                      <p:to>
                                        <p:strVal val="visible"/>
                                      </p:to>
                                    </p:set>
                                    <p:anim calcmode="lin" valueType="num">
                                      <p:cBhvr additive="base">
                                        <p:cTn id="17" dur="500" fill="hold"/>
                                        <p:tgtEl>
                                          <p:spTgt spid="3789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789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6500"/>
                            </p:stCondLst>
                            <p:childTnLst>
                              <p:par>
                                <p:cTn id="20" presetID="2" presetClass="entr" presetSubtype="8" fill="hold" grpId="0" nodeType="afterEffect">
                                  <p:stCondLst>
                                    <p:cond delay="5000"/>
                                  </p:stCondLst>
                                  <p:childTnLst>
                                    <p:set>
                                      <p:cBhvr>
                                        <p:cTn id="21" dur="1" fill="hold">
                                          <p:stCondLst>
                                            <p:cond delay="0"/>
                                          </p:stCondLst>
                                        </p:cTn>
                                        <p:tgtEl>
                                          <p:spTgt spid="37892">
                                            <p:txEl>
                                              <p:pRg st="3" end="3"/>
                                            </p:txEl>
                                          </p:spTgt>
                                        </p:tgtEl>
                                        <p:attrNameLst>
                                          <p:attrName>style.visibility</p:attrName>
                                        </p:attrNameLst>
                                      </p:cBhvr>
                                      <p:to>
                                        <p:strVal val="visible"/>
                                      </p:to>
                                    </p:set>
                                    <p:anim calcmode="lin" valueType="num">
                                      <p:cBhvr additive="base">
                                        <p:cTn id="22" dur="500" fill="hold"/>
                                        <p:tgtEl>
                                          <p:spTgt spid="3789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7892">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2000"/>
                            </p:stCondLst>
                            <p:childTnLst>
                              <p:par>
                                <p:cTn id="25" presetID="2" presetClass="entr" presetSubtype="2" fill="hold" grpId="0" nodeType="afterEffect">
                                  <p:stCondLst>
                                    <p:cond delay="10000"/>
                                  </p:stCondLst>
                                  <p:childTnLst>
                                    <p:set>
                                      <p:cBhvr>
                                        <p:cTn id="26" dur="1" fill="hold">
                                          <p:stCondLst>
                                            <p:cond delay="0"/>
                                          </p:stCondLst>
                                        </p:cTn>
                                        <p:tgtEl>
                                          <p:spTgt spid="37893">
                                            <p:txEl>
                                              <p:pRg st="0" end="0"/>
                                            </p:txEl>
                                          </p:spTgt>
                                        </p:tgtEl>
                                        <p:attrNameLst>
                                          <p:attrName>style.visibility</p:attrName>
                                        </p:attrNameLst>
                                      </p:cBhvr>
                                      <p:to>
                                        <p:strVal val="visible"/>
                                      </p:to>
                                    </p:set>
                                    <p:anim calcmode="lin" valueType="num">
                                      <p:cBhvr additive="base">
                                        <p:cTn id="27" dur="500" fill="hold"/>
                                        <p:tgtEl>
                                          <p:spTgt spid="3789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893">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32500"/>
                            </p:stCondLst>
                            <p:childTnLst>
                              <p:par>
                                <p:cTn id="30" presetID="2" presetClass="entr" presetSubtype="2" fill="hold" grpId="0" nodeType="afterEffect">
                                  <p:stCondLst>
                                    <p:cond delay="10000"/>
                                  </p:stCondLst>
                                  <p:childTnLst>
                                    <p:set>
                                      <p:cBhvr>
                                        <p:cTn id="31" dur="1" fill="hold">
                                          <p:stCondLst>
                                            <p:cond delay="0"/>
                                          </p:stCondLst>
                                        </p:cTn>
                                        <p:tgtEl>
                                          <p:spTgt spid="37893">
                                            <p:txEl>
                                              <p:pRg st="1" end="1"/>
                                            </p:txEl>
                                          </p:spTgt>
                                        </p:tgtEl>
                                        <p:attrNameLst>
                                          <p:attrName>style.visibility</p:attrName>
                                        </p:attrNameLst>
                                      </p:cBhvr>
                                      <p:to>
                                        <p:strVal val="visible"/>
                                      </p:to>
                                    </p:set>
                                    <p:anim calcmode="lin" valueType="num">
                                      <p:cBhvr additive="base">
                                        <p:cTn id="32" dur="500" fill="hold"/>
                                        <p:tgtEl>
                                          <p:spTgt spid="37893">
                                            <p:txEl>
                                              <p:pRg st="1" end="1"/>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7893">
                                            <p:txEl>
                                              <p:pRg st="1" end="1"/>
                                            </p:txEl>
                                          </p:spTgt>
                                        </p:tgtEl>
                                        <p:attrNameLst>
                                          <p:attrName>ppt_y</p:attrName>
                                        </p:attrNameLst>
                                      </p:cBhvr>
                                      <p:tavLst>
                                        <p:tav tm="0">
                                          <p:val>
                                            <p:strVal val="#ppt_y"/>
                                          </p:val>
                                        </p:tav>
                                        <p:tav tm="100000">
                                          <p:val>
                                            <p:strVal val="#ppt_y"/>
                                          </p:val>
                                        </p:tav>
                                      </p:tavLst>
                                    </p:anim>
                                  </p:childTnLst>
                                </p:cTn>
                              </p:par>
                            </p:childTnLst>
                          </p:cTn>
                        </p:par>
                        <p:par>
                          <p:cTn id="34" fill="hold">
                            <p:stCondLst>
                              <p:cond delay="43000"/>
                            </p:stCondLst>
                            <p:childTnLst>
                              <p:par>
                                <p:cTn id="35" presetID="2" presetClass="entr" presetSubtype="2" fill="hold" grpId="0" nodeType="afterEffect">
                                  <p:stCondLst>
                                    <p:cond delay="10000"/>
                                  </p:stCondLst>
                                  <p:childTnLst>
                                    <p:set>
                                      <p:cBhvr>
                                        <p:cTn id="36" dur="1" fill="hold">
                                          <p:stCondLst>
                                            <p:cond delay="0"/>
                                          </p:stCondLst>
                                        </p:cTn>
                                        <p:tgtEl>
                                          <p:spTgt spid="37893">
                                            <p:txEl>
                                              <p:pRg st="3" end="3"/>
                                            </p:txEl>
                                          </p:spTgt>
                                        </p:tgtEl>
                                        <p:attrNameLst>
                                          <p:attrName>style.visibility</p:attrName>
                                        </p:attrNameLst>
                                      </p:cBhvr>
                                      <p:to>
                                        <p:strVal val="visible"/>
                                      </p:to>
                                    </p:set>
                                    <p:anim calcmode="lin" valueType="num">
                                      <p:cBhvr additive="base">
                                        <p:cTn id="37" dur="500" fill="hold"/>
                                        <p:tgtEl>
                                          <p:spTgt spid="37893">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7893">
                                            <p:txEl>
                                              <p:pRg st="3" end="3"/>
                                            </p:txEl>
                                          </p:spTgt>
                                        </p:tgtEl>
                                        <p:attrNameLst>
                                          <p:attrName>ppt_y</p:attrName>
                                        </p:attrNameLst>
                                      </p:cBhvr>
                                      <p:tavLst>
                                        <p:tav tm="0">
                                          <p:val>
                                            <p:strVal val="#ppt_y"/>
                                          </p:val>
                                        </p:tav>
                                        <p:tav tm="100000">
                                          <p:val>
                                            <p:strVal val="#ppt_y"/>
                                          </p:val>
                                        </p:tav>
                                      </p:tavLst>
                                    </p:anim>
                                  </p:childTnLst>
                                </p:cTn>
                              </p:par>
                            </p:childTnLst>
                          </p:cTn>
                        </p:par>
                        <p:par>
                          <p:cTn id="39" fill="hold">
                            <p:stCondLst>
                              <p:cond delay="53500"/>
                            </p:stCondLst>
                            <p:childTnLst>
                              <p:par>
                                <p:cTn id="40" presetID="2" presetClass="entr" presetSubtype="2" fill="hold" grpId="0" nodeType="afterEffect">
                                  <p:stCondLst>
                                    <p:cond delay="10000"/>
                                  </p:stCondLst>
                                  <p:childTnLst>
                                    <p:set>
                                      <p:cBhvr>
                                        <p:cTn id="41" dur="1" fill="hold">
                                          <p:stCondLst>
                                            <p:cond delay="0"/>
                                          </p:stCondLst>
                                        </p:cTn>
                                        <p:tgtEl>
                                          <p:spTgt spid="37893">
                                            <p:txEl>
                                              <p:pRg st="4" end="4"/>
                                            </p:txEl>
                                          </p:spTgt>
                                        </p:tgtEl>
                                        <p:attrNameLst>
                                          <p:attrName>style.visibility</p:attrName>
                                        </p:attrNameLst>
                                      </p:cBhvr>
                                      <p:to>
                                        <p:strVal val="visible"/>
                                      </p:to>
                                    </p:set>
                                    <p:anim calcmode="lin" valueType="num">
                                      <p:cBhvr additive="base">
                                        <p:cTn id="42" dur="500" fill="hold"/>
                                        <p:tgtEl>
                                          <p:spTgt spid="37893">
                                            <p:txEl>
                                              <p:pRg st="4" end="4"/>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789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advAuto="5000"/>
      <p:bldP spid="37893" grpId="0" build="p" autoUpdateAnimBg="0" advAuto="100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atin typeface="Old English Text MT" pitchFamily="66" charset="0"/>
              </a:rPr>
              <a:t>What is Gothic?</a:t>
            </a:r>
          </a:p>
        </p:txBody>
      </p:sp>
      <p:sp>
        <p:nvSpPr>
          <p:cNvPr id="49155" name="Rectangle 3"/>
          <p:cNvSpPr>
            <a:spLocks noGrp="1" noChangeArrowheads="1"/>
          </p:cNvSpPr>
          <p:nvPr>
            <p:ph type="body" sz="half" idx="1"/>
          </p:nvPr>
        </p:nvSpPr>
        <p:spPr/>
        <p:txBody>
          <a:bodyPr/>
          <a:lstStyle/>
          <a:p>
            <a:r>
              <a:rPr lang="en-US" sz="2700"/>
              <a:t>Originally named for the German “goths.”</a:t>
            </a:r>
          </a:p>
          <a:p>
            <a:r>
              <a:rPr lang="en-US" sz="2700"/>
              <a:t>Renaissance usage</a:t>
            </a:r>
          </a:p>
          <a:p>
            <a:r>
              <a:rPr lang="en-US" sz="2700"/>
              <a:t>Architecture, focus on the medieval, death, decay</a:t>
            </a:r>
          </a:p>
          <a:p>
            <a:r>
              <a:rPr lang="en-US" sz="2700"/>
              <a:t>17</a:t>
            </a:r>
            <a:r>
              <a:rPr lang="en-US" sz="2700" baseline="30000"/>
              <a:t>th</a:t>
            </a:r>
            <a:r>
              <a:rPr lang="en-US" sz="2700"/>
              <a:t>-18</a:t>
            </a:r>
            <a:r>
              <a:rPr lang="en-US" sz="2700" baseline="30000"/>
              <a:t>th</a:t>
            </a:r>
            <a:r>
              <a:rPr lang="en-US" sz="2700"/>
              <a:t> century novel</a:t>
            </a:r>
          </a:p>
        </p:txBody>
      </p:sp>
      <p:pic>
        <p:nvPicPr>
          <p:cNvPr id="49156" name="Picture 4" descr="southern gothic.jpg (40228 bytes)"/>
          <p:cNvPicPr>
            <a:picLocks noGrp="1" noChangeAspect="1" noChangeArrowheads="1"/>
          </p:cNvPicPr>
          <p:nvPr>
            <p:ph sz="half" idx="2"/>
          </p:nvPr>
        </p:nvPicPr>
        <p:blipFill>
          <a:blip r:embed="rId2"/>
          <a:srcRect/>
          <a:stretch>
            <a:fillRect/>
          </a:stretch>
        </p:blipFill>
        <p:spPr>
          <a:xfrm>
            <a:off x="5475288" y="1828800"/>
            <a:ext cx="2420937" cy="4038600"/>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38113" y="1173163"/>
            <a:ext cx="9144001" cy="0"/>
          </a:xfrm>
          <a:prstGeom prst="rect">
            <a:avLst/>
          </a:prstGeom>
          <a:noFill/>
          <a:ln w="9525">
            <a:noFill/>
            <a:miter lim="800000"/>
            <a:headEnd/>
            <a:tailEnd/>
          </a:ln>
          <a:effectLst/>
        </p:spPr>
        <p:txBody>
          <a:bodyPr>
            <a:spAutoFit/>
          </a:bodyPr>
          <a:lstStyle/>
          <a:p>
            <a:endParaRPr lang="en-US"/>
          </a:p>
        </p:txBody>
      </p:sp>
      <p:sp>
        <p:nvSpPr>
          <p:cNvPr id="70659" name="Rectangle 3"/>
          <p:cNvSpPr>
            <a:spLocks noChangeArrowheads="1"/>
          </p:cNvSpPr>
          <p:nvPr/>
        </p:nvSpPr>
        <p:spPr bwMode="auto">
          <a:xfrm>
            <a:off x="-138113" y="3398838"/>
            <a:ext cx="9144001" cy="0"/>
          </a:xfrm>
          <a:prstGeom prst="rect">
            <a:avLst/>
          </a:prstGeom>
          <a:noFill/>
          <a:ln w="9525">
            <a:noFill/>
            <a:miter lim="800000"/>
            <a:headEnd/>
            <a:tailEnd/>
          </a:ln>
          <a:effectLst/>
        </p:spPr>
        <p:txBody>
          <a:bodyPr>
            <a:spAutoFit/>
          </a:bodyPr>
          <a:lstStyle/>
          <a:p>
            <a:endParaRPr lang="en-US"/>
          </a:p>
        </p:txBody>
      </p:sp>
      <p:pic>
        <p:nvPicPr>
          <p:cNvPr id="70660" name="Picture 4" descr="gargdra"/>
          <p:cNvPicPr>
            <a:picLocks noChangeAspect="1" noChangeArrowheads="1"/>
          </p:cNvPicPr>
          <p:nvPr/>
        </p:nvPicPr>
        <p:blipFill>
          <a:blip r:embed="rId2"/>
          <a:srcRect/>
          <a:stretch>
            <a:fillRect/>
          </a:stretch>
        </p:blipFill>
        <p:spPr bwMode="auto">
          <a:xfrm>
            <a:off x="1162050" y="304800"/>
            <a:ext cx="2017713" cy="2968625"/>
          </a:xfrm>
          <a:prstGeom prst="rect">
            <a:avLst/>
          </a:prstGeom>
          <a:noFill/>
        </p:spPr>
      </p:pic>
      <p:pic>
        <p:nvPicPr>
          <p:cNvPr id="70661" name="Picture 5" descr="chartr"/>
          <p:cNvPicPr>
            <a:picLocks noChangeAspect="1" noChangeArrowheads="1"/>
          </p:cNvPicPr>
          <p:nvPr/>
        </p:nvPicPr>
        <p:blipFill>
          <a:blip r:embed="rId3"/>
          <a:srcRect/>
          <a:stretch>
            <a:fillRect/>
          </a:stretch>
        </p:blipFill>
        <p:spPr bwMode="auto">
          <a:xfrm>
            <a:off x="2971800" y="798513"/>
            <a:ext cx="3352800" cy="2522537"/>
          </a:xfrm>
          <a:prstGeom prst="rect">
            <a:avLst/>
          </a:prstGeom>
          <a:noFill/>
        </p:spPr>
      </p:pic>
      <p:pic>
        <p:nvPicPr>
          <p:cNvPr id="70662" name="Picture 6" descr="gargwac"/>
          <p:cNvPicPr>
            <a:picLocks noChangeAspect="1" noChangeArrowheads="1"/>
          </p:cNvPicPr>
          <p:nvPr/>
        </p:nvPicPr>
        <p:blipFill>
          <a:blip r:embed="rId4"/>
          <a:srcRect/>
          <a:stretch>
            <a:fillRect/>
          </a:stretch>
        </p:blipFill>
        <p:spPr bwMode="auto">
          <a:xfrm>
            <a:off x="6172200" y="304800"/>
            <a:ext cx="2039938" cy="2678113"/>
          </a:xfrm>
          <a:prstGeom prst="rect">
            <a:avLst/>
          </a:prstGeom>
          <a:noFill/>
        </p:spPr>
      </p:pic>
      <p:pic>
        <p:nvPicPr>
          <p:cNvPr id="70663" name="Picture 7" descr="adameve2"/>
          <p:cNvPicPr>
            <a:picLocks noChangeAspect="1" noChangeArrowheads="1"/>
          </p:cNvPicPr>
          <p:nvPr/>
        </p:nvPicPr>
        <p:blipFill>
          <a:blip r:embed="rId5"/>
          <a:srcRect/>
          <a:stretch>
            <a:fillRect/>
          </a:stretch>
        </p:blipFill>
        <p:spPr bwMode="auto">
          <a:xfrm>
            <a:off x="304800" y="3048000"/>
            <a:ext cx="2532063" cy="3352800"/>
          </a:xfrm>
          <a:prstGeom prst="rect">
            <a:avLst/>
          </a:prstGeom>
          <a:noFill/>
        </p:spPr>
      </p:pic>
      <p:pic>
        <p:nvPicPr>
          <p:cNvPr id="70664" name="Picture 8" descr="saints2"/>
          <p:cNvPicPr>
            <a:picLocks noChangeAspect="1" noChangeArrowheads="1"/>
          </p:cNvPicPr>
          <p:nvPr/>
        </p:nvPicPr>
        <p:blipFill>
          <a:blip r:embed="rId6"/>
          <a:srcRect/>
          <a:stretch>
            <a:fillRect/>
          </a:stretch>
        </p:blipFill>
        <p:spPr bwMode="auto">
          <a:xfrm>
            <a:off x="4648200" y="2971800"/>
            <a:ext cx="2005013" cy="2473325"/>
          </a:xfrm>
          <a:prstGeom prst="rect">
            <a:avLst/>
          </a:prstGeom>
          <a:noFill/>
          <a:ln w="57150">
            <a:solidFill>
              <a:srgbClr val="000000"/>
            </a:solidFill>
            <a:miter lim="800000"/>
            <a:headEnd/>
            <a:tailEnd/>
          </a:ln>
        </p:spPr>
      </p:pic>
      <p:pic>
        <p:nvPicPr>
          <p:cNvPr id="70665" name="Picture 9" descr="ndnave2"/>
          <p:cNvPicPr>
            <a:picLocks noChangeAspect="1" noChangeArrowheads="1"/>
          </p:cNvPicPr>
          <p:nvPr/>
        </p:nvPicPr>
        <p:blipFill>
          <a:blip r:embed="rId7"/>
          <a:srcRect/>
          <a:stretch>
            <a:fillRect/>
          </a:stretch>
        </p:blipFill>
        <p:spPr bwMode="auto">
          <a:xfrm>
            <a:off x="6629400" y="3429000"/>
            <a:ext cx="2081213" cy="3124200"/>
          </a:xfrm>
          <a:prstGeom prst="rect">
            <a:avLst/>
          </a:prstGeom>
          <a:noFill/>
          <a:ln w="57150">
            <a:solidFill>
              <a:srgbClr val="000000"/>
            </a:solidFill>
            <a:miter lim="800000"/>
            <a:headEnd/>
            <a:tailEnd/>
          </a:ln>
        </p:spPr>
      </p:pic>
      <p:pic>
        <p:nvPicPr>
          <p:cNvPr id="70666" name="Picture 10" descr="saddevi2"/>
          <p:cNvPicPr>
            <a:picLocks noChangeAspect="1" noChangeArrowheads="1"/>
          </p:cNvPicPr>
          <p:nvPr/>
        </p:nvPicPr>
        <p:blipFill>
          <a:blip r:embed="rId8"/>
          <a:srcRect/>
          <a:stretch>
            <a:fillRect/>
          </a:stretch>
        </p:blipFill>
        <p:spPr bwMode="auto">
          <a:xfrm>
            <a:off x="2590800" y="4419600"/>
            <a:ext cx="2667000" cy="2062163"/>
          </a:xfrm>
          <a:prstGeom prst="rect">
            <a:avLst/>
          </a:prstGeom>
          <a:noFill/>
          <a:ln w="57150">
            <a:solidFill>
              <a:srgbClr val="000000"/>
            </a:solid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atin typeface="Old English Text MT" pitchFamily="66" charset="0"/>
              </a:rPr>
              <a:t>The Gothic Novel</a:t>
            </a:r>
          </a:p>
        </p:txBody>
      </p:sp>
      <p:sp>
        <p:nvSpPr>
          <p:cNvPr id="50179" name="Rectangle 3"/>
          <p:cNvSpPr>
            <a:spLocks noGrp="1" noChangeArrowheads="1"/>
          </p:cNvSpPr>
          <p:nvPr>
            <p:ph sz="half" idx="1"/>
          </p:nvPr>
        </p:nvSpPr>
        <p:spPr/>
        <p:txBody>
          <a:bodyPr/>
          <a:lstStyle/>
          <a:p>
            <a:pPr>
              <a:lnSpc>
                <a:spcPct val="80000"/>
              </a:lnSpc>
            </a:pPr>
            <a:endParaRPr lang="en-US" sz="2000"/>
          </a:p>
        </p:txBody>
      </p:sp>
      <p:sp>
        <p:nvSpPr>
          <p:cNvPr id="50180" name="Rectangle 4"/>
          <p:cNvSpPr>
            <a:spLocks noGrp="1" noChangeArrowheads="1"/>
          </p:cNvSpPr>
          <p:nvPr>
            <p:ph type="body" sz="half" idx="2"/>
          </p:nvPr>
        </p:nvSpPr>
        <p:spPr/>
        <p:txBody>
          <a:bodyPr/>
          <a:lstStyle/>
          <a:p>
            <a:pPr>
              <a:lnSpc>
                <a:spcPct val="80000"/>
              </a:lnSpc>
            </a:pPr>
            <a:r>
              <a:rPr lang="en-US" sz="2000"/>
              <a:t>Themes/motifs: Castles, darkness, madness secrets, ghosts, mystery, haunted houses</a:t>
            </a:r>
          </a:p>
          <a:p>
            <a:pPr>
              <a:lnSpc>
                <a:spcPct val="80000"/>
              </a:lnSpc>
            </a:pPr>
            <a:r>
              <a:rPr lang="en-US" sz="2000"/>
              <a:t>The Characters (stock characters): </a:t>
            </a:r>
            <a:r>
              <a:rPr lang="en-US" sz="2000">
                <a:hlinkClick r:id="rId2" tooltip="Tyrants"/>
              </a:rPr>
              <a:t>tyrants</a:t>
            </a:r>
            <a:r>
              <a:rPr lang="en-US" sz="2000"/>
              <a:t>, </a:t>
            </a:r>
            <a:r>
              <a:rPr lang="en-US" sz="2000">
                <a:hlinkClick r:id="rId3" tooltip="Villains"/>
              </a:rPr>
              <a:t>villains</a:t>
            </a:r>
            <a:r>
              <a:rPr lang="en-US" sz="2000"/>
              <a:t>, </a:t>
            </a:r>
            <a:r>
              <a:rPr lang="en-US" sz="2000">
                <a:hlinkClick r:id="rId4" tooltip="Bandit"/>
              </a:rPr>
              <a:t>bandits</a:t>
            </a:r>
            <a:r>
              <a:rPr lang="en-US" sz="2000"/>
              <a:t>, </a:t>
            </a:r>
            <a:r>
              <a:rPr lang="en-US" sz="2000">
                <a:hlinkClick r:id="rId5" tooltip="Maniac"/>
              </a:rPr>
              <a:t>maniacs</a:t>
            </a:r>
            <a:r>
              <a:rPr lang="en-US" sz="2000"/>
              <a:t>, </a:t>
            </a:r>
            <a:r>
              <a:rPr lang="en-US" sz="2000">
                <a:hlinkClick r:id="rId6" tooltip="Byronic hero"/>
              </a:rPr>
              <a:t>Byronic heroes</a:t>
            </a:r>
            <a:r>
              <a:rPr lang="en-US" sz="2000"/>
              <a:t>, </a:t>
            </a:r>
            <a:r>
              <a:rPr lang="en-US" sz="2000">
                <a:hlinkClick r:id="rId7" tooltip="Damsel in distress"/>
              </a:rPr>
              <a:t>persecuted maidens</a:t>
            </a:r>
            <a:r>
              <a:rPr lang="en-US" sz="2000"/>
              <a:t>, </a:t>
            </a:r>
            <a:r>
              <a:rPr lang="en-US" sz="2000">
                <a:hlinkClick r:id="rId8" tooltip="Femme fatale"/>
              </a:rPr>
              <a:t>femmes fatales</a:t>
            </a:r>
            <a:r>
              <a:rPr lang="en-US" sz="2000"/>
              <a:t>, </a:t>
            </a:r>
            <a:r>
              <a:rPr lang="en-US" sz="2000">
                <a:hlinkClick r:id="rId9" tooltip="The Madwoman in the Attic"/>
              </a:rPr>
              <a:t>madwomen</a:t>
            </a:r>
            <a:r>
              <a:rPr lang="en-US" sz="2000"/>
              <a:t>, </a:t>
            </a:r>
            <a:r>
              <a:rPr lang="en-US" sz="2000">
                <a:hlinkClick r:id="rId10" tooltip="Magicians"/>
              </a:rPr>
              <a:t>magicians</a:t>
            </a:r>
            <a:r>
              <a:rPr lang="en-US" sz="2000"/>
              <a:t>, </a:t>
            </a:r>
            <a:r>
              <a:rPr lang="en-US" sz="2000">
                <a:hlinkClick r:id="rId11" tooltip="Vampires"/>
              </a:rPr>
              <a:t>vampires</a:t>
            </a:r>
            <a:r>
              <a:rPr lang="en-US" sz="2000"/>
              <a:t>, </a:t>
            </a:r>
            <a:r>
              <a:rPr lang="en-US" sz="2000">
                <a:hlinkClick r:id="rId12" tooltip="Werewolves"/>
              </a:rPr>
              <a:t>werewolves</a:t>
            </a:r>
            <a:r>
              <a:rPr lang="en-US" sz="2000"/>
              <a:t>, </a:t>
            </a:r>
            <a:r>
              <a:rPr lang="en-US" sz="2000">
                <a:hlinkClick r:id="rId13" tooltip="Monsters"/>
              </a:rPr>
              <a:t>monsters</a:t>
            </a:r>
            <a:r>
              <a:rPr lang="en-US" sz="2000"/>
              <a:t>, </a:t>
            </a:r>
            <a:r>
              <a:rPr lang="en-US" sz="2000">
                <a:hlinkClick r:id="rId14" tooltip="Demons"/>
              </a:rPr>
              <a:t>demons</a:t>
            </a:r>
            <a:r>
              <a:rPr lang="en-US" sz="2000"/>
              <a:t>, </a:t>
            </a:r>
            <a:r>
              <a:rPr lang="en-US" sz="2000">
                <a:hlinkClick r:id="rId15" tooltip="Revenant"/>
              </a:rPr>
              <a:t>revenants</a:t>
            </a:r>
            <a:r>
              <a:rPr lang="en-US" sz="2000"/>
              <a:t>, </a:t>
            </a:r>
            <a:r>
              <a:rPr lang="en-US" sz="2000">
                <a:hlinkClick r:id="rId16" tooltip="Ghost"/>
              </a:rPr>
              <a:t>ghosts</a:t>
            </a:r>
            <a:r>
              <a:rPr lang="en-US" sz="2000"/>
              <a:t>, </a:t>
            </a:r>
            <a:r>
              <a:rPr lang="en-US" sz="2000">
                <a:hlinkClick r:id="rId17" tooltip="Skeleton (undead)"/>
              </a:rPr>
              <a:t>perambulating skeletons</a:t>
            </a:r>
            <a:r>
              <a:rPr lang="en-US" sz="2000"/>
              <a:t>, the </a:t>
            </a:r>
            <a:r>
              <a:rPr lang="en-US" sz="2000">
                <a:hlinkClick r:id="rId18" tooltip="Wandering Jew"/>
              </a:rPr>
              <a:t>Wandering Jew</a:t>
            </a:r>
            <a:r>
              <a:rPr lang="en-US" sz="2000"/>
              <a:t> and the </a:t>
            </a:r>
            <a:r>
              <a:rPr lang="en-US" sz="2000">
                <a:hlinkClick r:id="rId19" tooltip="Devil"/>
              </a:rPr>
              <a:t>Devil</a:t>
            </a:r>
            <a:r>
              <a:rPr lang="en-US" sz="2000"/>
              <a:t> himself. </a:t>
            </a:r>
          </a:p>
          <a:p>
            <a:pPr>
              <a:lnSpc>
                <a:spcPct val="80000"/>
              </a:lnSpc>
            </a:pPr>
            <a:endParaRPr lang="en-US" sz="2000"/>
          </a:p>
        </p:txBody>
      </p:sp>
      <p:pic>
        <p:nvPicPr>
          <p:cNvPr id="50181" name="Picture 5" descr="Strawberry Hill, an English villa in the &quot;Gothic revival&quot; style, built by seminal Gothic writer Horace Walpole">
            <a:hlinkClick r:id="rId20" tooltip="Strawberry Hill, an English villa in the &quot;Gothic revival&quot; style, built by seminal Gothic writer Horace Walpole"/>
          </p:cNvPr>
          <p:cNvPicPr>
            <a:picLocks noChangeAspect="1" noChangeArrowheads="1"/>
          </p:cNvPicPr>
          <p:nvPr/>
        </p:nvPicPr>
        <p:blipFill>
          <a:blip r:embed="rId21"/>
          <a:srcRect/>
          <a:stretch>
            <a:fillRect/>
          </a:stretch>
        </p:blipFill>
        <p:spPr bwMode="auto">
          <a:xfrm>
            <a:off x="1219200" y="2590800"/>
            <a:ext cx="2857500" cy="18573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60700" y="457200"/>
            <a:ext cx="3111500" cy="4551363"/>
          </a:xfrm>
          <a:prstGeom prst="rect">
            <a:avLst/>
          </a:prstGeom>
          <a:noFill/>
          <a:ln w="9525">
            <a:noFill/>
            <a:miter lim="800000"/>
            <a:headEnd/>
            <a:tailEnd/>
          </a:ln>
          <a:effectLst/>
        </p:spPr>
        <p:txBody>
          <a:bodyPr>
            <a:spAutoFit/>
          </a:bodyPr>
          <a:lstStyle/>
          <a:p>
            <a:pPr algn="ctr" eaLnBrk="1" hangingPunct="1"/>
            <a:r>
              <a:rPr lang="en-US" sz="2400" b="1"/>
              <a:t>Supernatural/Gothic Literary Motifs</a:t>
            </a:r>
            <a:r>
              <a:rPr lang="en-US" sz="1100"/>
              <a:t> </a:t>
            </a:r>
            <a:endParaRPr lang="en-US" sz="2400"/>
          </a:p>
          <a:p>
            <a:pPr algn="ctr"/>
            <a:r>
              <a:rPr lang="en-US" sz="2400"/>
              <a:t>  </a:t>
            </a:r>
            <a:r>
              <a:rPr lang="en-US" sz="5300"/>
              <a:t>A</a:t>
            </a:r>
            <a:r>
              <a:rPr lang="en-US" sz="2400"/>
              <a:t> motif is a repeated theme, image, or literary device. Look for these common supernatural/Gothic motifs in the works we will read</a:t>
            </a:r>
          </a:p>
          <a:p>
            <a:endParaRPr lang="en-US" sz="2400">
              <a:latin typeface="Times New Roman" pitchFamily="18" charset="0"/>
            </a:endParaRPr>
          </a:p>
        </p:txBody>
      </p:sp>
      <p:pic>
        <p:nvPicPr>
          <p:cNvPr id="71683" name="Picture 3" descr="batsfly"/>
          <p:cNvPicPr>
            <a:picLocks noChangeAspect="1" noChangeArrowheads="1"/>
          </p:cNvPicPr>
          <p:nvPr/>
        </p:nvPicPr>
        <p:blipFill>
          <a:blip r:embed="rId2"/>
          <a:srcRect/>
          <a:stretch>
            <a:fillRect/>
          </a:stretch>
        </p:blipFill>
        <p:spPr bwMode="auto">
          <a:xfrm>
            <a:off x="3886200" y="5181600"/>
            <a:ext cx="1463675" cy="846138"/>
          </a:xfrm>
          <a:prstGeom prst="rect">
            <a:avLst/>
          </a:prstGeom>
          <a:noFill/>
          <a:ln w="57150">
            <a:solidFill>
              <a:srgbClr val="000000"/>
            </a:solid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143000" y="304800"/>
            <a:ext cx="7391400" cy="822325"/>
          </a:xfrm>
          <a:prstGeom prst="rect">
            <a:avLst/>
          </a:prstGeom>
          <a:noFill/>
          <a:ln w="9525">
            <a:noFill/>
            <a:miter lim="800000"/>
            <a:headEnd/>
            <a:tailEnd/>
          </a:ln>
          <a:effectLst/>
        </p:spPr>
        <p:txBody>
          <a:bodyPr>
            <a:spAutoFit/>
          </a:bodyPr>
          <a:lstStyle/>
          <a:p>
            <a:pPr eaLnBrk="1" hangingPunct="1"/>
            <a:r>
              <a:rPr lang="en-US" sz="2400" b="1"/>
              <a:t>Forbidden Knowledge or Power/ Faust Motif: </a:t>
            </a:r>
          </a:p>
          <a:p>
            <a:pPr eaLnBrk="1" hangingPunct="1"/>
            <a:endParaRPr lang="en-US" sz="2400" b="1"/>
          </a:p>
        </p:txBody>
      </p:sp>
      <p:pic>
        <p:nvPicPr>
          <p:cNvPr id="72707" name="Picture 3" descr="faust"/>
          <p:cNvPicPr>
            <a:picLocks noChangeAspect="1" noChangeArrowheads="1"/>
          </p:cNvPicPr>
          <p:nvPr/>
        </p:nvPicPr>
        <p:blipFill>
          <a:blip r:embed="rId2"/>
          <a:srcRect/>
          <a:stretch>
            <a:fillRect/>
          </a:stretch>
        </p:blipFill>
        <p:spPr bwMode="auto">
          <a:xfrm>
            <a:off x="2143125" y="914400"/>
            <a:ext cx="4714875" cy="5715000"/>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143000" y="457200"/>
            <a:ext cx="7391400" cy="6116638"/>
          </a:xfrm>
          <a:prstGeom prst="rect">
            <a:avLst/>
          </a:prstGeom>
          <a:noFill/>
          <a:ln w="9525">
            <a:noFill/>
            <a:miter lim="800000"/>
            <a:headEnd/>
            <a:tailEnd/>
          </a:ln>
          <a:effectLst/>
        </p:spPr>
        <p:txBody>
          <a:bodyPr>
            <a:spAutoFit/>
          </a:bodyPr>
          <a:lstStyle/>
          <a:p>
            <a:pPr eaLnBrk="1" hangingPunct="1"/>
            <a:r>
              <a:rPr lang="en-US" sz="2400" b="1"/>
              <a:t>Forbidden Knowledge or Power/ Faust Motif: </a:t>
            </a:r>
          </a:p>
          <a:p>
            <a:pPr eaLnBrk="1" hangingPunct="1"/>
            <a:endParaRPr lang="en-US" sz="1200" b="1"/>
          </a:p>
          <a:p>
            <a:pPr eaLnBrk="1" hangingPunct="1"/>
            <a:r>
              <a:rPr lang="en-US" sz="2400"/>
              <a:t>Forbidden knowledge/power is often the Gothic protagonist’s goal. The Gothic "hero" questions the universe’s ambiguous nature and tries to comprehend and control those supernatural powers that mortals cannot understand. He tries to overcome human limitations and make himself into a "god." This ambition usually leads to the hero’s "fall" or destruction; however, Gothic tales of ambition sometimes paradoxically evoke our                      admiration because they picture                          individuals with the courage to defy                            fate and cosmic forces in an attempt                              to transcend the mundane to the                                 eternal and sublime.</a:t>
            </a:r>
          </a:p>
          <a:p>
            <a:endParaRPr lang="en-US" sz="2400"/>
          </a:p>
        </p:txBody>
      </p:sp>
      <p:pic>
        <p:nvPicPr>
          <p:cNvPr id="75779" name="Picture 3" descr="faust"/>
          <p:cNvPicPr>
            <a:picLocks noChangeAspect="1" noChangeArrowheads="1"/>
          </p:cNvPicPr>
          <p:nvPr/>
        </p:nvPicPr>
        <p:blipFill>
          <a:blip r:embed="rId2"/>
          <a:srcRect/>
          <a:stretch>
            <a:fillRect/>
          </a:stretch>
        </p:blipFill>
        <p:spPr bwMode="auto">
          <a:xfrm>
            <a:off x="6324600" y="4114800"/>
            <a:ext cx="1984375" cy="2405063"/>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990600" y="304800"/>
            <a:ext cx="7772400" cy="6481763"/>
          </a:xfrm>
          <a:prstGeom prst="rect">
            <a:avLst/>
          </a:prstGeom>
          <a:noFill/>
          <a:ln w="9525">
            <a:noFill/>
            <a:miter lim="800000"/>
            <a:headEnd/>
            <a:tailEnd/>
          </a:ln>
          <a:effectLst/>
        </p:spPr>
        <p:txBody>
          <a:bodyPr>
            <a:spAutoFit/>
          </a:bodyPr>
          <a:lstStyle/>
          <a:p>
            <a:pPr eaLnBrk="1" hangingPunct="1"/>
            <a:r>
              <a:rPr lang="en-US" sz="2400" b="1"/>
              <a:t>Dreams/Visions: </a:t>
            </a:r>
          </a:p>
          <a:p>
            <a:pPr eaLnBrk="1" hangingPunct="1"/>
            <a:endParaRPr lang="en-US" sz="1200" b="1"/>
          </a:p>
          <a:p>
            <a:pPr eaLnBrk="1" hangingPunct="1"/>
            <a:r>
              <a:rPr lang="en-US" sz="2400"/>
              <a:t>Terrible truths are often revealed to characters through dreams or visions. The hidden knowledge of the universe and of human nature emerges through dreams because, when the person sleeps, reason sleeps, and the supernatural, unreasonable world can break through. Dreams in                                                      Gothic literature                                                                 express the dark,                                                    unconscious depths of                                                    the psyche that are                                                         repressed by reason—                                                        truths that are too                                                              terrible to be                                                           comprehended by the                                               conscious mind.</a:t>
            </a:r>
          </a:p>
          <a:p>
            <a:endParaRPr lang="en-US" sz="2400">
              <a:latin typeface="Times New Roman" pitchFamily="18" charset="0"/>
            </a:endParaRPr>
          </a:p>
        </p:txBody>
      </p:sp>
      <p:pic>
        <p:nvPicPr>
          <p:cNvPr id="73731" name="Picture 3" descr="a6314_1276"/>
          <p:cNvPicPr>
            <a:picLocks noChangeAspect="1" noChangeArrowheads="1"/>
          </p:cNvPicPr>
          <p:nvPr/>
        </p:nvPicPr>
        <p:blipFill>
          <a:blip r:embed="rId2"/>
          <a:srcRect/>
          <a:stretch>
            <a:fillRect/>
          </a:stretch>
        </p:blipFill>
        <p:spPr bwMode="auto">
          <a:xfrm>
            <a:off x="4495800" y="2938463"/>
            <a:ext cx="4191000" cy="3336925"/>
          </a:xfrm>
          <a:prstGeom prst="rect">
            <a:avLst/>
          </a:prstGeom>
          <a:noFill/>
          <a:ln w="57150">
            <a:solidFill>
              <a:schemeClr val="tx1"/>
            </a:solid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066800" y="390525"/>
            <a:ext cx="2971800" cy="5934075"/>
          </a:xfrm>
          <a:prstGeom prst="rect">
            <a:avLst/>
          </a:prstGeom>
          <a:noFill/>
          <a:ln w="9525">
            <a:noFill/>
            <a:miter lim="800000"/>
            <a:headEnd/>
            <a:tailEnd/>
          </a:ln>
          <a:effectLst/>
        </p:spPr>
        <p:txBody>
          <a:bodyPr>
            <a:spAutoFit/>
          </a:bodyPr>
          <a:lstStyle/>
          <a:p>
            <a:pPr eaLnBrk="1" hangingPunct="1"/>
            <a:r>
              <a:rPr lang="en-US" sz="2400" b="1"/>
              <a:t>Signs/Omens: </a:t>
            </a:r>
          </a:p>
          <a:p>
            <a:pPr eaLnBrk="1" hangingPunct="1"/>
            <a:endParaRPr lang="en-US" sz="2400" b="1"/>
          </a:p>
          <a:p>
            <a:pPr eaLnBrk="1" hangingPunct="1"/>
            <a:r>
              <a:rPr lang="en-US" sz="2400"/>
              <a:t>Reveal the intervention of cosmic forces and often represent psychological or spiritual conflict (e.g., flashes of lightning and violent storms might parallel some turmoil within a character’s mind).</a:t>
            </a:r>
            <a:br>
              <a:rPr lang="en-US" sz="2400"/>
            </a:br>
            <a:endParaRPr lang="en-US" sz="2400"/>
          </a:p>
          <a:p>
            <a:endParaRPr lang="en-US" sz="2400"/>
          </a:p>
        </p:txBody>
      </p:sp>
      <p:pic>
        <p:nvPicPr>
          <p:cNvPr id="74755" name="Picture 3" descr="grave"/>
          <p:cNvPicPr>
            <a:picLocks noChangeAspect="1" noChangeArrowheads="1"/>
          </p:cNvPicPr>
          <p:nvPr/>
        </p:nvPicPr>
        <p:blipFill>
          <a:blip r:embed="rId2"/>
          <a:srcRect/>
          <a:stretch>
            <a:fillRect/>
          </a:stretch>
        </p:blipFill>
        <p:spPr bwMode="auto">
          <a:xfrm>
            <a:off x="-2597150" y="2546350"/>
            <a:ext cx="1120775" cy="1463675"/>
          </a:xfrm>
          <a:prstGeom prst="rect">
            <a:avLst/>
          </a:prstGeom>
          <a:noFill/>
        </p:spPr>
      </p:pic>
      <p:pic>
        <p:nvPicPr>
          <p:cNvPr id="74756" name="Picture 4" descr="459px-Lightning_hits_tree_-_NOAA">
            <a:hlinkClick r:id="rId3"/>
          </p:cNvPr>
          <p:cNvPicPr>
            <a:picLocks noChangeAspect="1" noChangeArrowheads="1"/>
          </p:cNvPicPr>
          <p:nvPr/>
        </p:nvPicPr>
        <p:blipFill>
          <a:blip r:embed="rId4"/>
          <a:srcRect/>
          <a:stretch>
            <a:fillRect/>
          </a:stretch>
        </p:blipFill>
        <p:spPr bwMode="auto">
          <a:xfrm>
            <a:off x="4267200" y="304800"/>
            <a:ext cx="4727575" cy="6167438"/>
          </a:xfrm>
          <a:prstGeom prst="rect">
            <a:avLst/>
          </a:prstGeom>
          <a:noFill/>
          <a:ln w="57150">
            <a:solidFill>
              <a:schemeClr val="tx1"/>
            </a:solid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atin typeface="Old English Text MT" pitchFamily="66" charset="0"/>
              </a:rPr>
              <a:t>Examples of the Gothic Novel</a:t>
            </a:r>
          </a:p>
        </p:txBody>
      </p:sp>
      <p:sp>
        <p:nvSpPr>
          <p:cNvPr id="51203" name="Rectangle 3"/>
          <p:cNvSpPr>
            <a:spLocks noGrp="1" noChangeArrowheads="1"/>
          </p:cNvSpPr>
          <p:nvPr>
            <p:ph type="body" idx="1"/>
          </p:nvPr>
        </p:nvSpPr>
        <p:spPr/>
        <p:txBody>
          <a:bodyPr/>
          <a:lstStyle/>
          <a:p>
            <a:pPr>
              <a:lnSpc>
                <a:spcPct val="90000"/>
              </a:lnSpc>
            </a:pPr>
            <a:r>
              <a:rPr lang="en-US"/>
              <a:t>Mary Shelley’s </a:t>
            </a:r>
            <a:r>
              <a:rPr lang="en-US" u="sng"/>
              <a:t>Frankenstein</a:t>
            </a:r>
          </a:p>
          <a:p>
            <a:pPr>
              <a:lnSpc>
                <a:spcPct val="90000"/>
              </a:lnSpc>
            </a:pPr>
            <a:r>
              <a:rPr lang="en-US"/>
              <a:t>Gaston Leroux’s </a:t>
            </a:r>
            <a:r>
              <a:rPr lang="en-US" u="sng"/>
              <a:t>The Phantom of the Opera</a:t>
            </a:r>
          </a:p>
          <a:p>
            <a:pPr>
              <a:lnSpc>
                <a:spcPct val="90000"/>
              </a:lnSpc>
            </a:pPr>
            <a:r>
              <a:rPr lang="en-US"/>
              <a:t>Bram Stoker’s </a:t>
            </a:r>
            <a:r>
              <a:rPr lang="en-US" u="sng"/>
              <a:t>Dracula</a:t>
            </a:r>
          </a:p>
          <a:p>
            <a:pPr>
              <a:lnSpc>
                <a:spcPct val="90000"/>
              </a:lnSpc>
            </a:pPr>
            <a:r>
              <a:rPr lang="en-US"/>
              <a:t>Many works by Edgar Allen Poe  *</a:t>
            </a:r>
          </a:p>
          <a:p>
            <a:pPr>
              <a:lnSpc>
                <a:spcPct val="90000"/>
              </a:lnSpc>
            </a:pPr>
            <a:r>
              <a:rPr lang="en-US"/>
              <a:t>Nathanial Hawthorne</a:t>
            </a:r>
          </a:p>
          <a:p>
            <a:pPr>
              <a:lnSpc>
                <a:spcPct val="90000"/>
              </a:lnSpc>
            </a:pPr>
            <a:r>
              <a:rPr lang="en-US"/>
              <a:t>Poe and Hawthorne as pioneers in the American Gothic Tradition</a:t>
            </a:r>
          </a:p>
          <a:p>
            <a:pPr>
              <a:lnSpc>
                <a:spcPct val="90000"/>
              </a:lnSpc>
              <a:buFont typeface="Wingdings" pitchFamily="2" charset="2"/>
              <a:buNone/>
            </a:pPr>
            <a:endParaRPr lang="en-US"/>
          </a:p>
          <a:p>
            <a:pPr>
              <a:lnSpc>
                <a:spcPct val="90000"/>
              </a:lnSpc>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atin typeface="Old English Text MT" pitchFamily="66" charset="0"/>
              </a:rPr>
              <a:t>The Southern Gothic</a:t>
            </a:r>
          </a:p>
        </p:txBody>
      </p:sp>
      <p:sp>
        <p:nvSpPr>
          <p:cNvPr id="52227" name="Rectangle 3"/>
          <p:cNvSpPr>
            <a:spLocks noGrp="1" noChangeArrowheads="1"/>
          </p:cNvSpPr>
          <p:nvPr>
            <p:ph type="body" sz="half" idx="1"/>
          </p:nvPr>
        </p:nvSpPr>
        <p:spPr/>
        <p:txBody>
          <a:bodyPr/>
          <a:lstStyle/>
          <a:p>
            <a:r>
              <a:rPr lang="en-US" sz="2700"/>
              <a:t>Subgenre to the Gothic</a:t>
            </a:r>
          </a:p>
          <a:p>
            <a:r>
              <a:rPr lang="en-US" sz="2700"/>
              <a:t>Supernatural, ironic, unusual events guide the plot.</a:t>
            </a:r>
          </a:p>
          <a:p>
            <a:r>
              <a:rPr lang="en-US" sz="2700"/>
              <a:t>Focus on the American South</a:t>
            </a:r>
          </a:p>
          <a:p>
            <a:endParaRPr lang="en-US" sz="2700"/>
          </a:p>
        </p:txBody>
      </p:sp>
      <p:sp>
        <p:nvSpPr>
          <p:cNvPr id="52228" name="Rectangle 4"/>
          <p:cNvSpPr>
            <a:spLocks noGrp="1" noChangeArrowheads="1"/>
          </p:cNvSpPr>
          <p:nvPr>
            <p:ph sz="half" idx="2"/>
          </p:nvPr>
        </p:nvSpPr>
        <p:spPr/>
        <p:txBody>
          <a:bodyPr/>
          <a:lstStyle/>
          <a:p>
            <a:endParaRPr lang="en-US" sz="2700"/>
          </a:p>
        </p:txBody>
      </p:sp>
      <p:pic>
        <p:nvPicPr>
          <p:cNvPr id="52229" name="Picture 5" descr="salem_black_river2"/>
          <p:cNvPicPr>
            <a:picLocks noChangeAspect="1" noChangeArrowheads="1"/>
          </p:cNvPicPr>
          <p:nvPr/>
        </p:nvPicPr>
        <p:blipFill>
          <a:blip r:embed="rId2"/>
          <a:srcRect/>
          <a:stretch>
            <a:fillRect/>
          </a:stretch>
        </p:blipFill>
        <p:spPr bwMode="auto">
          <a:xfrm>
            <a:off x="4381500" y="2133600"/>
            <a:ext cx="4762500" cy="35718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800">
                <a:latin typeface="Freestyle Script" pitchFamily="66" charset="0"/>
              </a:rPr>
              <a:t>ROMANTICISM: THE MOVEMENT</a:t>
            </a:r>
          </a:p>
        </p:txBody>
      </p:sp>
      <p:sp>
        <p:nvSpPr>
          <p:cNvPr id="11267" name="Rectangle 3"/>
          <p:cNvSpPr>
            <a:spLocks noGrp="1" noChangeArrowheads="1"/>
          </p:cNvSpPr>
          <p:nvPr>
            <p:ph type="body" idx="1"/>
          </p:nvPr>
        </p:nvSpPr>
        <p:spPr/>
        <p:txBody>
          <a:bodyPr/>
          <a:lstStyle/>
          <a:p>
            <a:r>
              <a:rPr lang="en-US"/>
              <a:t>Question: What comes to mind or what do you associate with the term “Romanticism”?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a:latin typeface="Old English Text MT" pitchFamily="66" charset="0"/>
              </a:rPr>
              <a:t>Characteristics of the Southern Gothic</a:t>
            </a:r>
          </a:p>
        </p:txBody>
      </p:sp>
      <p:sp>
        <p:nvSpPr>
          <p:cNvPr id="53251" name="Rectangle 3"/>
          <p:cNvSpPr>
            <a:spLocks noGrp="1" noChangeArrowheads="1"/>
          </p:cNvSpPr>
          <p:nvPr>
            <p:ph type="body" idx="1"/>
          </p:nvPr>
        </p:nvSpPr>
        <p:spPr/>
        <p:txBody>
          <a:bodyPr/>
          <a:lstStyle/>
          <a:p>
            <a:pPr>
              <a:lnSpc>
                <a:spcPct val="80000"/>
              </a:lnSpc>
            </a:pPr>
            <a:r>
              <a:rPr lang="en-US" sz="2700"/>
              <a:t>The Southern Gothic author usually avoids perpetuating </a:t>
            </a:r>
            <a:r>
              <a:rPr lang="en-US" sz="2700">
                <a:hlinkClick r:id="rId2" tooltip="Antebellum"/>
              </a:rPr>
              <a:t>Antebellum</a:t>
            </a:r>
            <a:r>
              <a:rPr lang="en-US" sz="2700"/>
              <a:t> stereotypes like the </a:t>
            </a:r>
            <a:r>
              <a:rPr lang="en-US" sz="2700" i="1"/>
              <a:t>contented </a:t>
            </a:r>
            <a:r>
              <a:rPr lang="en-US" sz="2700" i="1">
                <a:hlinkClick r:id="rId3" tooltip="Slavery"/>
              </a:rPr>
              <a:t>slave</a:t>
            </a:r>
            <a:r>
              <a:rPr lang="en-US" sz="2700"/>
              <a:t>, the </a:t>
            </a:r>
            <a:r>
              <a:rPr lang="en-US" sz="2700" i="1"/>
              <a:t>demure </a:t>
            </a:r>
            <a:r>
              <a:rPr lang="en-US" sz="2700" i="1">
                <a:hlinkClick r:id="rId4" tooltip="Southern belle"/>
              </a:rPr>
              <a:t>Southern belle</a:t>
            </a:r>
            <a:r>
              <a:rPr lang="en-US" sz="2700"/>
              <a:t>, the </a:t>
            </a:r>
            <a:r>
              <a:rPr lang="en-US" sz="2700" i="1"/>
              <a:t>chivalrous gentleman</a:t>
            </a:r>
            <a:r>
              <a:rPr lang="en-US" sz="2700"/>
              <a:t>, or the </a:t>
            </a:r>
            <a:r>
              <a:rPr lang="en-US" sz="2700" i="1"/>
              <a:t>righteous Christian preacher</a:t>
            </a:r>
            <a:r>
              <a:rPr lang="en-US" sz="2700"/>
              <a:t>. Instead, the writer takes classic Gothic </a:t>
            </a:r>
            <a:r>
              <a:rPr lang="en-US" sz="2700">
                <a:hlinkClick r:id="rId5" tooltip="Archetypes"/>
              </a:rPr>
              <a:t>archetypes</a:t>
            </a:r>
            <a:r>
              <a:rPr lang="en-US" sz="2700"/>
              <a:t>, such as the </a:t>
            </a:r>
            <a:r>
              <a:rPr lang="en-US" sz="2700">
                <a:hlinkClick r:id="rId6" tooltip="Damsel in distress"/>
              </a:rPr>
              <a:t>damsel in distress</a:t>
            </a:r>
            <a:r>
              <a:rPr lang="en-US" sz="2700"/>
              <a:t> or the heroic </a:t>
            </a:r>
            <a:r>
              <a:rPr lang="en-US" sz="2700">
                <a:hlinkClick r:id="rId7" tooltip="Knight"/>
              </a:rPr>
              <a:t>knight</a:t>
            </a:r>
            <a:r>
              <a:rPr lang="en-US" sz="2700"/>
              <a:t>, and portrays them in a more modern and realistic manner — transforming them into, for example, a spiteful and reclusive </a:t>
            </a:r>
            <a:r>
              <a:rPr lang="en-US" sz="2700">
                <a:hlinkClick r:id="rId8" tooltip="Spinster"/>
              </a:rPr>
              <a:t>spinster</a:t>
            </a:r>
            <a:r>
              <a:rPr lang="en-US" sz="2700"/>
              <a:t>, or a white-suited, fan-brandishing lawyer with ulterior motives.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atin typeface="Old English Text MT" pitchFamily="66" charset="0"/>
              </a:rPr>
              <a:t>The Grotesque</a:t>
            </a:r>
          </a:p>
        </p:txBody>
      </p:sp>
      <p:sp>
        <p:nvSpPr>
          <p:cNvPr id="54275" name="Rectangle 3"/>
          <p:cNvSpPr>
            <a:spLocks noGrp="1" noChangeArrowheads="1"/>
          </p:cNvSpPr>
          <p:nvPr>
            <p:ph type="body" sz="half" idx="1"/>
          </p:nvPr>
        </p:nvSpPr>
        <p:spPr/>
        <p:txBody>
          <a:bodyPr/>
          <a:lstStyle/>
          <a:p>
            <a:pPr>
              <a:lnSpc>
                <a:spcPct val="80000"/>
              </a:lnSpc>
            </a:pPr>
            <a:r>
              <a:rPr lang="en-US" sz="1800"/>
              <a:t>In fiction, a character is usually considered a </a:t>
            </a:r>
            <a:r>
              <a:rPr lang="en-US" sz="1800" b="1"/>
              <a:t>grotesque</a:t>
            </a:r>
            <a:r>
              <a:rPr lang="en-US" sz="1800"/>
              <a:t> if he induces both empathy and disgust. (A character who inspires disgust alone is simply a villain or a </a:t>
            </a:r>
            <a:r>
              <a:rPr lang="en-US" sz="1800">
                <a:hlinkClick r:id="rId2" tooltip="Monster"/>
              </a:rPr>
              <a:t>monster</a:t>
            </a:r>
            <a:r>
              <a:rPr lang="en-US" sz="1800"/>
              <a:t>.) Obvious examples would include the physically deformed and the mentally deficient, but people with cringe-worthy social traits are also included. The reader becomes piqued by the grotesque's positive side, and continues reading to see if the character can conquer his darker side.</a:t>
            </a:r>
          </a:p>
          <a:p>
            <a:pPr>
              <a:lnSpc>
                <a:spcPct val="80000"/>
              </a:lnSpc>
            </a:pPr>
            <a:r>
              <a:rPr lang="en-US" sz="1800"/>
              <a:t>Example: Victor Hugo’s </a:t>
            </a:r>
            <a:r>
              <a:rPr lang="en-US" sz="1800" u="sng"/>
              <a:t>The Hunchback of Notre Dame</a:t>
            </a:r>
            <a:endParaRPr lang="en-US" sz="1800"/>
          </a:p>
        </p:txBody>
      </p:sp>
      <p:sp>
        <p:nvSpPr>
          <p:cNvPr id="54276" name="Rectangle 4"/>
          <p:cNvSpPr>
            <a:spLocks noGrp="1" noChangeArrowheads="1"/>
          </p:cNvSpPr>
          <p:nvPr>
            <p:ph sz="half" idx="2"/>
          </p:nvPr>
        </p:nvSpPr>
        <p:spPr/>
        <p:txBody>
          <a:bodyPr/>
          <a:lstStyle/>
          <a:p>
            <a:pPr>
              <a:lnSpc>
                <a:spcPct val="80000"/>
              </a:lnSpc>
            </a:pPr>
            <a:endParaRPr lang="en-US" sz="1800"/>
          </a:p>
        </p:txBody>
      </p:sp>
      <p:pic>
        <p:nvPicPr>
          <p:cNvPr id="54277" name="Picture 5" descr="Paris_gargoyle"/>
          <p:cNvPicPr>
            <a:picLocks noChangeAspect="1" noChangeArrowheads="1"/>
          </p:cNvPicPr>
          <p:nvPr/>
        </p:nvPicPr>
        <p:blipFill>
          <a:blip r:embed="rId3"/>
          <a:srcRect/>
          <a:stretch>
            <a:fillRect/>
          </a:stretch>
        </p:blipFill>
        <p:spPr bwMode="auto">
          <a:xfrm>
            <a:off x="5562600" y="2209800"/>
            <a:ext cx="2190750" cy="26289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a:latin typeface="Old English Text MT" pitchFamily="66" charset="0"/>
              </a:rPr>
              <a:t>Examples of Southern Gothic Writers</a:t>
            </a:r>
          </a:p>
        </p:txBody>
      </p:sp>
      <p:sp>
        <p:nvSpPr>
          <p:cNvPr id="55299" name="Rectangle 3"/>
          <p:cNvSpPr>
            <a:spLocks noGrp="1" noChangeArrowheads="1"/>
          </p:cNvSpPr>
          <p:nvPr>
            <p:ph type="body" idx="1"/>
          </p:nvPr>
        </p:nvSpPr>
        <p:spPr/>
        <p:txBody>
          <a:bodyPr/>
          <a:lstStyle/>
          <a:p>
            <a:r>
              <a:rPr lang="en-US">
                <a:hlinkClick r:id="rId2" tooltip="William Faulkner"/>
              </a:rPr>
              <a:t>William Faulkner</a:t>
            </a:r>
            <a:r>
              <a:rPr lang="en-US"/>
              <a:t>, </a:t>
            </a:r>
            <a:r>
              <a:rPr lang="en-US">
                <a:hlinkClick r:id="rId3" tooltip="Flannery O'Connor"/>
              </a:rPr>
              <a:t>Flannery O'Connor</a:t>
            </a:r>
            <a:r>
              <a:rPr lang="en-US"/>
              <a:t>, </a:t>
            </a:r>
            <a:r>
              <a:rPr lang="en-US">
                <a:hlinkClick r:id="rId4" tooltip="Harry Crews"/>
              </a:rPr>
              <a:t>Harry Crews</a:t>
            </a:r>
            <a:r>
              <a:rPr lang="en-US"/>
              <a:t>, </a:t>
            </a:r>
            <a:r>
              <a:rPr lang="en-US">
                <a:hlinkClick r:id="rId5" tooltip="Lee Smith"/>
              </a:rPr>
              <a:t>Lee Smith</a:t>
            </a:r>
            <a:r>
              <a:rPr lang="en-US"/>
              <a:t>, </a:t>
            </a:r>
            <a:r>
              <a:rPr lang="en-US">
                <a:hlinkClick r:id="rId6" tooltip="Lewis Nordan"/>
              </a:rPr>
              <a:t>Lewis Nordan</a:t>
            </a:r>
            <a:r>
              <a:rPr lang="en-US"/>
              <a:t>, </a:t>
            </a:r>
            <a:r>
              <a:rPr lang="en-US">
                <a:hlinkClick r:id="rId7" tooltip="Barry Hannah"/>
              </a:rPr>
              <a:t>Barry Hannah</a:t>
            </a:r>
            <a:r>
              <a:rPr lang="en-US"/>
              <a:t>, </a:t>
            </a:r>
            <a:r>
              <a:rPr lang="en-US">
                <a:hlinkClick r:id="rId8" tooltip="Carson McCullers"/>
              </a:rPr>
              <a:t>Carson McCullers</a:t>
            </a:r>
            <a:r>
              <a:rPr lang="en-US"/>
              <a:t>, </a:t>
            </a:r>
            <a:r>
              <a:rPr lang="en-US">
                <a:hlinkClick r:id="rId9" tooltip="Erskine Caldwell"/>
              </a:rPr>
              <a:t>Erskine Caldwell</a:t>
            </a:r>
            <a:r>
              <a:rPr lang="en-US"/>
              <a:t>, </a:t>
            </a:r>
            <a:r>
              <a:rPr lang="en-US">
                <a:hlinkClick r:id="rId10" tooltip="Eudora Welty"/>
              </a:rPr>
              <a:t>Eudora Welty</a:t>
            </a:r>
            <a:r>
              <a:rPr lang="en-US"/>
              <a:t>, </a:t>
            </a:r>
            <a:r>
              <a:rPr lang="en-US">
                <a:hlinkClick r:id="rId11" tooltip="Harper Lee"/>
              </a:rPr>
              <a:t>Harper Lee</a:t>
            </a:r>
            <a:r>
              <a:rPr lang="en-US"/>
              <a:t> (To Kill a Mokingbird), </a:t>
            </a:r>
            <a:r>
              <a:rPr lang="en-US">
                <a:hlinkClick r:id="rId12" tooltip="Truman Capote"/>
              </a:rPr>
              <a:t>Truman Capote</a:t>
            </a:r>
            <a:r>
              <a:rPr lang="en-US"/>
              <a:t>, </a:t>
            </a:r>
            <a:r>
              <a:rPr lang="en-US">
                <a:hlinkClick r:id="rId13" tooltip="Tennessee Williams"/>
              </a:rPr>
              <a:t>Tennessee Williams</a:t>
            </a:r>
            <a:r>
              <a:rPr lang="en-US"/>
              <a:t> (A Street Car Named Desire), and </a:t>
            </a:r>
            <a:r>
              <a:rPr lang="en-US">
                <a:hlinkClick r:id="rId14" tooltip="Cormac McCarthy"/>
              </a:rPr>
              <a:t>Cormac McCarthy</a:t>
            </a:r>
            <a:r>
              <a:rPr lang="en-US"/>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4000">
                <a:latin typeface="Old English Text MT" pitchFamily="66" charset="0"/>
              </a:rPr>
              <a:t>O’Connor and the Southern Gothic Tradition…</a:t>
            </a:r>
          </a:p>
        </p:txBody>
      </p:sp>
      <p:sp>
        <p:nvSpPr>
          <p:cNvPr id="56323" name="Rectangle 3"/>
          <p:cNvSpPr>
            <a:spLocks noGrp="1" noChangeArrowheads="1"/>
          </p:cNvSpPr>
          <p:nvPr>
            <p:ph type="body" idx="1"/>
          </p:nvPr>
        </p:nvSpPr>
        <p:spPr/>
        <p:txBody>
          <a:bodyPr/>
          <a:lstStyle/>
          <a:p>
            <a:pPr>
              <a:lnSpc>
                <a:spcPct val="80000"/>
              </a:lnSpc>
            </a:pPr>
            <a:r>
              <a:rPr lang="en-US" sz="2700">
                <a:hlinkClick r:id="rId2" tooltip="Flannery O'Connor"/>
              </a:rPr>
              <a:t>Flannery O'Connor</a:t>
            </a:r>
            <a:r>
              <a:rPr lang="en-US" sz="2700"/>
              <a:t> wrote, "Whenever I'm asked why Southern writers particularly have a penchant for writing about freaks, I say it is because we are still able to recognize one" ("Some Aspects of the Grotesque in Southern Fiction," 1960). In her often-anthologized </a:t>
            </a:r>
            <a:r>
              <a:rPr lang="en-US" sz="2700">
                <a:hlinkClick r:id="rId3" tooltip="Short-story"/>
              </a:rPr>
              <a:t>short-story</a:t>
            </a:r>
            <a:r>
              <a:rPr lang="en-US" sz="2700"/>
              <a:t> "</a:t>
            </a:r>
            <a:r>
              <a:rPr lang="en-US" sz="2700">
                <a:hlinkClick r:id="rId4" tooltip="A Good Man Is Hard To Find"/>
              </a:rPr>
              <a:t>A Good Man Is Hard To Find</a:t>
            </a:r>
            <a:r>
              <a:rPr lang="en-US" sz="2700"/>
              <a:t>," the Misfit, a serial killer, is clearly a maimed soul, utterly callous to human life but driven to seek the truth. The less obvious grotesque is the polite, doting grandmother who is unaware of her own astonishing selfishness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atin typeface="Comic Sans MS" pitchFamily="66" charset="0"/>
              </a:rPr>
              <a:t>Washington Irving</a:t>
            </a:r>
          </a:p>
        </p:txBody>
      </p:sp>
      <p:sp>
        <p:nvSpPr>
          <p:cNvPr id="57347" name="Rectangle 3"/>
          <p:cNvSpPr>
            <a:spLocks noGrp="1" noChangeArrowheads="1"/>
          </p:cNvSpPr>
          <p:nvPr>
            <p:ph type="body" idx="1"/>
          </p:nvPr>
        </p:nvSpPr>
        <p:spPr>
          <a:xfrm>
            <a:off x="533400" y="1828800"/>
            <a:ext cx="5964238" cy="4038600"/>
          </a:xfrm>
        </p:spPr>
        <p:txBody>
          <a:bodyPr/>
          <a:lstStyle/>
          <a:p>
            <a:pPr>
              <a:lnSpc>
                <a:spcPct val="90000"/>
              </a:lnSpc>
            </a:pPr>
            <a:r>
              <a:rPr lang="en-US" sz="2700">
                <a:latin typeface="Copperplate Gothic Bold" pitchFamily="34" charset="0"/>
              </a:rPr>
              <a:t>Born at the end of the Revolutionary War on April 3, 1783 </a:t>
            </a:r>
          </a:p>
          <a:p>
            <a:pPr>
              <a:lnSpc>
                <a:spcPct val="90000"/>
              </a:lnSpc>
            </a:pPr>
            <a:r>
              <a:rPr lang="en-US" sz="2700">
                <a:latin typeface="Copperplate Gothic Bold" pitchFamily="34" charset="0"/>
              </a:rPr>
              <a:t>Considered the first professional man of letters in the United States </a:t>
            </a:r>
          </a:p>
          <a:p>
            <a:pPr>
              <a:lnSpc>
                <a:spcPct val="90000"/>
              </a:lnSpc>
            </a:pPr>
            <a:r>
              <a:rPr lang="en-US" sz="2700">
                <a:latin typeface="Copperplate Gothic Bold" pitchFamily="34" charset="0"/>
              </a:rPr>
              <a:t>In 1809 </a:t>
            </a:r>
            <a:r>
              <a:rPr lang="en-US" sz="2700" i="1">
                <a:latin typeface="Copperplate Gothic Bold" pitchFamily="34" charset="0"/>
              </a:rPr>
              <a:t>A History Of New York</a:t>
            </a:r>
            <a:r>
              <a:rPr lang="en-US" sz="2700">
                <a:latin typeface="Copperplate Gothic Bold" pitchFamily="34" charset="0"/>
              </a:rPr>
              <a:t>, about imaginary 'Dietrich Knickerbocker'</a:t>
            </a:r>
            <a:r>
              <a:rPr lang="en-US" sz="2700">
                <a:solidFill>
                  <a:srgbClr val="000000"/>
                </a:solidFill>
              </a:rPr>
              <a:t> </a:t>
            </a:r>
          </a:p>
        </p:txBody>
      </p:sp>
      <p:pic>
        <p:nvPicPr>
          <p:cNvPr id="57348" name="Picture 4" descr="washirving[1]"/>
          <p:cNvPicPr>
            <a:picLocks noChangeAspect="1" noChangeArrowheads="1"/>
          </p:cNvPicPr>
          <p:nvPr/>
        </p:nvPicPr>
        <p:blipFill>
          <a:blip r:embed="rId2"/>
          <a:srcRect/>
          <a:stretch>
            <a:fillRect/>
          </a:stretch>
        </p:blipFill>
        <p:spPr bwMode="auto">
          <a:xfrm>
            <a:off x="6400800" y="2057400"/>
            <a:ext cx="2540000" cy="3175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wipe(left)">
                                      <p:cBhvr>
                                        <p:cTn id="12" dur="500"/>
                                        <p:tgtEl>
                                          <p:spTgt spid="573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wipe(left)">
                                      <p:cBhvr>
                                        <p:cTn id="17" dur="500"/>
                                        <p:tgtEl>
                                          <p:spTgt spid="573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347">
                                            <p:txEl>
                                              <p:pRg st="2" end="2"/>
                                            </p:txEl>
                                          </p:spTgt>
                                        </p:tgtEl>
                                        <p:attrNameLst>
                                          <p:attrName>style.visibility</p:attrName>
                                        </p:attrNameLst>
                                      </p:cBhvr>
                                      <p:to>
                                        <p:strVal val="visible"/>
                                      </p:to>
                                    </p:set>
                                    <p:animEffect transition="in" filter="wipe(left)">
                                      <p:cBhvr>
                                        <p:cTn id="22" dur="5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body" sz="half" idx="1"/>
          </p:nvPr>
        </p:nvSpPr>
        <p:spPr>
          <a:xfrm>
            <a:off x="457200" y="609600"/>
            <a:ext cx="4572000" cy="5943600"/>
          </a:xfrm>
        </p:spPr>
        <p:txBody>
          <a:bodyPr/>
          <a:lstStyle/>
          <a:p>
            <a:pPr>
              <a:lnSpc>
                <a:spcPct val="80000"/>
              </a:lnSpc>
            </a:pPr>
            <a:r>
              <a:rPr lang="en-US" sz="2300">
                <a:latin typeface="Copperplate Gothic Bold" pitchFamily="34" charset="0"/>
              </a:rPr>
              <a:t>Lived for 17 years in Europe</a:t>
            </a:r>
          </a:p>
          <a:p>
            <a:pPr>
              <a:lnSpc>
                <a:spcPct val="80000"/>
              </a:lnSpc>
              <a:buFont typeface="Wingdings" pitchFamily="2" charset="2"/>
              <a:buNone/>
            </a:pPr>
            <a:endParaRPr lang="en-US" sz="2300">
              <a:latin typeface="Copperplate Gothic Bold" pitchFamily="34" charset="0"/>
            </a:endParaRPr>
          </a:p>
          <a:p>
            <a:pPr>
              <a:lnSpc>
                <a:spcPct val="80000"/>
              </a:lnSpc>
            </a:pPr>
            <a:r>
              <a:rPr lang="en-US" sz="2300">
                <a:latin typeface="Copperplate Gothic Bold" pitchFamily="34" charset="0"/>
              </a:rPr>
              <a:t>Returned and lived with brother’s family in Tarrytown New York.</a:t>
            </a:r>
          </a:p>
          <a:p>
            <a:pPr>
              <a:lnSpc>
                <a:spcPct val="80000"/>
              </a:lnSpc>
              <a:buFont typeface="Wingdings" pitchFamily="2" charset="2"/>
              <a:buNone/>
            </a:pPr>
            <a:endParaRPr lang="en-US" sz="2300">
              <a:latin typeface="Copperplate Gothic Bold" pitchFamily="34" charset="0"/>
            </a:endParaRPr>
          </a:p>
          <a:p>
            <a:pPr>
              <a:lnSpc>
                <a:spcPct val="80000"/>
              </a:lnSpc>
            </a:pPr>
            <a:r>
              <a:rPr lang="en-US" sz="2300">
                <a:latin typeface="Copperplate Gothic Bold" pitchFamily="34" charset="0"/>
              </a:rPr>
              <a:t>Died before the Civil war in 1859</a:t>
            </a:r>
          </a:p>
          <a:p>
            <a:pPr>
              <a:lnSpc>
                <a:spcPct val="80000"/>
              </a:lnSpc>
            </a:pPr>
            <a:endParaRPr lang="en-US" sz="2300">
              <a:latin typeface="Copperplate Gothic Bold" pitchFamily="34" charset="0"/>
            </a:endParaRPr>
          </a:p>
          <a:p>
            <a:pPr>
              <a:lnSpc>
                <a:spcPct val="80000"/>
              </a:lnSpc>
            </a:pPr>
            <a:r>
              <a:rPr lang="en-US" sz="2300">
                <a:latin typeface="Copperplate Gothic Bold" pitchFamily="34" charset="0"/>
              </a:rPr>
              <a:t>Engaged to Matilda Hoffman who died at the age of 17 before they were married.</a:t>
            </a:r>
          </a:p>
          <a:p>
            <a:pPr>
              <a:lnSpc>
                <a:spcPct val="80000"/>
              </a:lnSpc>
            </a:pPr>
            <a:endParaRPr lang="en-US" sz="2300">
              <a:latin typeface="Copperplate Gothic Bold" pitchFamily="34" charset="0"/>
            </a:endParaRPr>
          </a:p>
          <a:p>
            <a:pPr>
              <a:lnSpc>
                <a:spcPct val="80000"/>
              </a:lnSpc>
            </a:pPr>
            <a:r>
              <a:rPr lang="en-US" sz="2300">
                <a:latin typeface="Copperplate Gothic Bold" pitchFamily="34" charset="0"/>
              </a:rPr>
              <a:t>Never had any children.</a:t>
            </a:r>
          </a:p>
        </p:txBody>
      </p:sp>
      <p:pic>
        <p:nvPicPr>
          <p:cNvPr id="58371" name="Picture 3" descr="washington_irving_sign[1]"/>
          <p:cNvPicPr>
            <a:picLocks noChangeAspect="1" noChangeArrowheads="1"/>
          </p:cNvPicPr>
          <p:nvPr/>
        </p:nvPicPr>
        <p:blipFill>
          <a:blip r:embed="rId2"/>
          <a:srcRect/>
          <a:stretch>
            <a:fillRect/>
          </a:stretch>
        </p:blipFill>
        <p:spPr bwMode="auto">
          <a:xfrm>
            <a:off x="5029200" y="990600"/>
            <a:ext cx="3883025" cy="51816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1000"/>
                                        <p:tgtEl>
                                          <p:spTgt spid="58370">
                                            <p:txEl>
                                              <p:pRg st="0" end="0"/>
                                            </p:txEl>
                                          </p:spTgt>
                                        </p:tgtEl>
                                      </p:cBhvr>
                                    </p:animEffect>
                                    <p:anim calcmode="lin" valueType="num">
                                      <p:cBhvr>
                                        <p:cTn id="8"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5837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837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8370">
                                            <p:txEl>
                                              <p:pRg st="2" end="2"/>
                                            </p:txEl>
                                          </p:spTgt>
                                        </p:tgtEl>
                                        <p:attrNameLst>
                                          <p:attrName>style.visibility</p:attrName>
                                        </p:attrNameLst>
                                      </p:cBhvr>
                                      <p:to>
                                        <p:strVal val="visible"/>
                                      </p:to>
                                    </p:set>
                                    <p:animEffect transition="in" filter="fade">
                                      <p:cBhvr>
                                        <p:cTn id="15" dur="1000"/>
                                        <p:tgtEl>
                                          <p:spTgt spid="58370">
                                            <p:txEl>
                                              <p:pRg st="2" end="2"/>
                                            </p:txEl>
                                          </p:spTgt>
                                        </p:tgtEl>
                                      </p:cBhvr>
                                    </p:animEffect>
                                    <p:anim calcmode="lin" valueType="num">
                                      <p:cBhvr>
                                        <p:cTn id="16" dur="10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8370">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837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8370">
                                            <p:txEl>
                                              <p:pRg st="4" end="4"/>
                                            </p:txEl>
                                          </p:spTgt>
                                        </p:tgtEl>
                                        <p:attrNameLst>
                                          <p:attrName>style.visibility</p:attrName>
                                        </p:attrNameLst>
                                      </p:cBhvr>
                                      <p:to>
                                        <p:strVal val="visible"/>
                                      </p:to>
                                    </p:set>
                                    <p:animEffect transition="in" filter="fade">
                                      <p:cBhvr>
                                        <p:cTn id="23" dur="1000"/>
                                        <p:tgtEl>
                                          <p:spTgt spid="58370">
                                            <p:txEl>
                                              <p:pRg st="4" end="4"/>
                                            </p:txEl>
                                          </p:spTgt>
                                        </p:tgtEl>
                                      </p:cBhvr>
                                    </p:animEffect>
                                    <p:anim calcmode="lin" valueType="num">
                                      <p:cBhvr>
                                        <p:cTn id="24" dur="1000" fill="hold"/>
                                        <p:tgtEl>
                                          <p:spTgt spid="58370">
                                            <p:txEl>
                                              <p:pRg st="4" end="4"/>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8370">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8370">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8370">
                                            <p:txEl>
                                              <p:pRg st="6" end="6"/>
                                            </p:txEl>
                                          </p:spTgt>
                                        </p:tgtEl>
                                        <p:attrNameLst>
                                          <p:attrName>style.visibility</p:attrName>
                                        </p:attrNameLst>
                                      </p:cBhvr>
                                      <p:to>
                                        <p:strVal val="visible"/>
                                      </p:to>
                                    </p:set>
                                    <p:animEffect transition="in" filter="fade">
                                      <p:cBhvr>
                                        <p:cTn id="31" dur="1000"/>
                                        <p:tgtEl>
                                          <p:spTgt spid="58370">
                                            <p:txEl>
                                              <p:pRg st="6" end="6"/>
                                            </p:txEl>
                                          </p:spTgt>
                                        </p:tgtEl>
                                      </p:cBhvr>
                                    </p:animEffect>
                                    <p:anim calcmode="lin" valueType="num">
                                      <p:cBhvr>
                                        <p:cTn id="32" dur="1000" fill="hold"/>
                                        <p:tgtEl>
                                          <p:spTgt spid="58370">
                                            <p:txEl>
                                              <p:pRg st="6" end="6"/>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58370">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58370">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8370">
                                            <p:txEl>
                                              <p:pRg st="8" end="8"/>
                                            </p:txEl>
                                          </p:spTgt>
                                        </p:tgtEl>
                                        <p:attrNameLst>
                                          <p:attrName>style.visibility</p:attrName>
                                        </p:attrNameLst>
                                      </p:cBhvr>
                                      <p:to>
                                        <p:strVal val="visible"/>
                                      </p:to>
                                    </p:set>
                                    <p:animEffect transition="in" filter="fade">
                                      <p:cBhvr>
                                        <p:cTn id="39" dur="1000"/>
                                        <p:tgtEl>
                                          <p:spTgt spid="58370">
                                            <p:txEl>
                                              <p:pRg st="8" end="8"/>
                                            </p:txEl>
                                          </p:spTgt>
                                        </p:tgtEl>
                                      </p:cBhvr>
                                    </p:animEffect>
                                    <p:anim calcmode="lin" valueType="num">
                                      <p:cBhvr>
                                        <p:cTn id="40" dur="1000" fill="hold"/>
                                        <p:tgtEl>
                                          <p:spTgt spid="58370">
                                            <p:txEl>
                                              <p:pRg st="8" end="8"/>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58370">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58370">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John Quidor 1801-1881</a:t>
            </a:r>
          </a:p>
        </p:txBody>
      </p:sp>
      <p:sp>
        <p:nvSpPr>
          <p:cNvPr id="59395" name="Rectangle 3"/>
          <p:cNvSpPr>
            <a:spLocks noGrp="1" noChangeArrowheads="1"/>
          </p:cNvSpPr>
          <p:nvPr>
            <p:ph type="body" sz="half" idx="1"/>
          </p:nvPr>
        </p:nvSpPr>
        <p:spPr/>
        <p:txBody>
          <a:bodyPr/>
          <a:lstStyle/>
          <a:p>
            <a:r>
              <a:rPr lang="en-US" sz="2700"/>
              <a:t>Romantic artist known for his illustrations of Washington Irving’s stories.</a:t>
            </a:r>
          </a:p>
          <a:p>
            <a:r>
              <a:rPr lang="en-US" sz="2700"/>
              <a:t>Romantic art/literature:</a:t>
            </a:r>
          </a:p>
          <a:p>
            <a:pPr lvl="1"/>
            <a:r>
              <a:rPr lang="en-US" sz="2200"/>
              <a:t>Stylized</a:t>
            </a:r>
          </a:p>
          <a:p>
            <a:pPr lvl="1"/>
            <a:r>
              <a:rPr lang="en-US" sz="2200"/>
              <a:t>Symbolic</a:t>
            </a:r>
          </a:p>
          <a:p>
            <a:pPr lvl="1"/>
            <a:r>
              <a:rPr lang="en-US" sz="2200"/>
              <a:t>Sentimental</a:t>
            </a:r>
          </a:p>
          <a:p>
            <a:pPr lvl="1"/>
            <a:r>
              <a:rPr lang="en-US" sz="2200"/>
              <a:t>Sylvan (nature)</a:t>
            </a:r>
          </a:p>
          <a:p>
            <a:pPr lvl="1"/>
            <a:endParaRPr lang="en-US" sz="2200" i="1"/>
          </a:p>
          <a:p>
            <a:endParaRPr lang="en-US" sz="2700" i="1"/>
          </a:p>
        </p:txBody>
      </p:sp>
      <p:sp>
        <p:nvSpPr>
          <p:cNvPr id="59396" name="Rectangle 4"/>
          <p:cNvSpPr>
            <a:spLocks noGrp="1" noChangeArrowheads="1"/>
          </p:cNvSpPr>
          <p:nvPr>
            <p:ph sz="quarter" idx="3"/>
          </p:nvPr>
        </p:nvSpPr>
        <p:spPr>
          <a:xfrm>
            <a:off x="4686300" y="5089525"/>
            <a:ext cx="4000500" cy="777875"/>
          </a:xfrm>
        </p:spPr>
        <p:txBody>
          <a:bodyPr/>
          <a:lstStyle/>
          <a:p>
            <a:r>
              <a:rPr lang="en-US" sz="2200" i="1"/>
              <a:t>The Headless Horseman Pursuing Ichabod Crane </a:t>
            </a:r>
          </a:p>
          <a:p>
            <a:endParaRPr lang="en-US" sz="2200"/>
          </a:p>
        </p:txBody>
      </p:sp>
      <p:pic>
        <p:nvPicPr>
          <p:cNvPr id="59397" name="Picture 5" descr="p_img18pau[1]"/>
          <p:cNvPicPr>
            <a:picLocks noGrp="1" noChangeAspect="1" noChangeArrowheads="1"/>
          </p:cNvPicPr>
          <p:nvPr>
            <p:ph sz="quarter" idx="2"/>
          </p:nvPr>
        </p:nvPicPr>
        <p:blipFill>
          <a:blip r:embed="rId2"/>
          <a:srcRect/>
          <a:stretch>
            <a:fillRect/>
          </a:stretch>
        </p:blipFill>
        <p:spPr>
          <a:xfrm>
            <a:off x="4686300" y="1849438"/>
            <a:ext cx="4000500" cy="2809875"/>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395">
                                            <p:txEl>
                                              <p:pRg st="1" end="1"/>
                                            </p:txEl>
                                          </p:spTgt>
                                        </p:tgtEl>
                                        <p:attrNameLst>
                                          <p:attrName>style.visibility</p:attrName>
                                        </p:attrNameLst>
                                      </p:cBhvr>
                                      <p:to>
                                        <p:strVal val="visible"/>
                                      </p:to>
                                    </p:set>
                                    <p:animEffect transition="in" filter="fade">
                                      <p:cBhvr>
                                        <p:cTn id="14" dur="1000"/>
                                        <p:tgtEl>
                                          <p:spTgt spid="59395">
                                            <p:txEl>
                                              <p:pRg st="1" end="1"/>
                                            </p:txEl>
                                          </p:spTgt>
                                        </p:tgtEl>
                                      </p:cBhvr>
                                    </p:animEffect>
                                    <p:anim calcmode="lin" valueType="num">
                                      <p:cBhvr>
                                        <p:cTn id="15"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939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Effect transition="in" filter="fade">
                                      <p:cBhvr>
                                        <p:cTn id="19" dur="1000"/>
                                        <p:tgtEl>
                                          <p:spTgt spid="59395">
                                            <p:txEl>
                                              <p:pRg st="2" end="2"/>
                                            </p:txEl>
                                          </p:spTgt>
                                        </p:tgtEl>
                                      </p:cBhvr>
                                    </p:animEffect>
                                    <p:anim calcmode="lin" valueType="num">
                                      <p:cBhvr>
                                        <p:cTn id="20"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939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9395">
                                            <p:txEl>
                                              <p:pRg st="3" end="3"/>
                                            </p:txEl>
                                          </p:spTgt>
                                        </p:tgtEl>
                                        <p:attrNameLst>
                                          <p:attrName>style.visibility</p:attrName>
                                        </p:attrNameLst>
                                      </p:cBhvr>
                                      <p:to>
                                        <p:strVal val="visible"/>
                                      </p:to>
                                    </p:set>
                                    <p:animEffect transition="in" filter="fade">
                                      <p:cBhvr>
                                        <p:cTn id="24" dur="1000"/>
                                        <p:tgtEl>
                                          <p:spTgt spid="59395">
                                            <p:txEl>
                                              <p:pRg st="3" end="3"/>
                                            </p:txEl>
                                          </p:spTgt>
                                        </p:tgtEl>
                                      </p:cBhvr>
                                    </p:animEffect>
                                    <p:anim calcmode="lin" valueType="num">
                                      <p:cBhvr>
                                        <p:cTn id="25"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939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395">
                                            <p:txEl>
                                              <p:pRg st="4" end="4"/>
                                            </p:txEl>
                                          </p:spTgt>
                                        </p:tgtEl>
                                        <p:attrNameLst>
                                          <p:attrName>style.visibility</p:attrName>
                                        </p:attrNameLst>
                                      </p:cBhvr>
                                      <p:to>
                                        <p:strVal val="visible"/>
                                      </p:to>
                                    </p:set>
                                    <p:animEffect transition="in" filter="fade">
                                      <p:cBhvr>
                                        <p:cTn id="29" dur="1000"/>
                                        <p:tgtEl>
                                          <p:spTgt spid="59395">
                                            <p:txEl>
                                              <p:pRg st="4" end="4"/>
                                            </p:txEl>
                                          </p:spTgt>
                                        </p:tgtEl>
                                      </p:cBhvr>
                                    </p:animEffect>
                                    <p:anim calcmode="lin" valueType="num">
                                      <p:cBhvr>
                                        <p:cTn id="30" dur="1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939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9395">
                                            <p:txEl>
                                              <p:pRg st="5" end="5"/>
                                            </p:txEl>
                                          </p:spTgt>
                                        </p:tgtEl>
                                        <p:attrNameLst>
                                          <p:attrName>style.visibility</p:attrName>
                                        </p:attrNameLst>
                                      </p:cBhvr>
                                      <p:to>
                                        <p:strVal val="visible"/>
                                      </p:to>
                                    </p:set>
                                    <p:animEffect transition="in" filter="fade">
                                      <p:cBhvr>
                                        <p:cTn id="34" dur="1000"/>
                                        <p:tgtEl>
                                          <p:spTgt spid="59395">
                                            <p:txEl>
                                              <p:pRg st="5" end="5"/>
                                            </p:txEl>
                                          </p:spTgt>
                                        </p:tgtEl>
                                      </p:cBhvr>
                                    </p:animEffect>
                                    <p:anim calcmode="lin" valueType="num">
                                      <p:cBhvr>
                                        <p:cTn id="35" dur="10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939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Other Works</a:t>
            </a:r>
          </a:p>
        </p:txBody>
      </p:sp>
      <p:sp>
        <p:nvSpPr>
          <p:cNvPr id="60419" name="Rectangle 3"/>
          <p:cNvSpPr>
            <a:spLocks noGrp="1" noChangeArrowheads="1"/>
          </p:cNvSpPr>
          <p:nvPr>
            <p:ph type="body" sz="half" idx="1"/>
          </p:nvPr>
        </p:nvSpPr>
        <p:spPr/>
        <p:txBody>
          <a:bodyPr/>
          <a:lstStyle/>
          <a:p>
            <a:r>
              <a:rPr lang="en-US" sz="2700" i="1"/>
              <a:t>Rip Van Winkle</a:t>
            </a:r>
          </a:p>
        </p:txBody>
      </p:sp>
      <p:sp>
        <p:nvSpPr>
          <p:cNvPr id="60420" name="Rectangle 4"/>
          <p:cNvSpPr>
            <a:spLocks noGrp="1" noChangeArrowheads="1"/>
          </p:cNvSpPr>
          <p:nvPr>
            <p:ph type="body" sz="half" idx="2"/>
          </p:nvPr>
        </p:nvSpPr>
        <p:spPr>
          <a:xfrm>
            <a:off x="4648200" y="1524000"/>
            <a:ext cx="4000500" cy="4038600"/>
          </a:xfrm>
        </p:spPr>
        <p:txBody>
          <a:bodyPr/>
          <a:lstStyle/>
          <a:p>
            <a:r>
              <a:rPr lang="en-US" sz="2700" i="1"/>
              <a:t>The Devil and Tom Walker</a:t>
            </a:r>
          </a:p>
        </p:txBody>
      </p:sp>
      <p:pic>
        <p:nvPicPr>
          <p:cNvPr id="60421" name="Picture 5" descr="a00001d8[1]"/>
          <p:cNvPicPr>
            <a:picLocks noChangeAspect="1" noChangeArrowheads="1"/>
          </p:cNvPicPr>
          <p:nvPr/>
        </p:nvPicPr>
        <p:blipFill>
          <a:blip r:embed="rId2"/>
          <a:srcRect/>
          <a:stretch>
            <a:fillRect/>
          </a:stretch>
        </p:blipFill>
        <p:spPr bwMode="auto">
          <a:xfrm>
            <a:off x="228600" y="2590800"/>
            <a:ext cx="3810000" cy="3057525"/>
          </a:xfrm>
          <a:prstGeom prst="rect">
            <a:avLst/>
          </a:prstGeom>
          <a:noFill/>
        </p:spPr>
      </p:pic>
      <p:pic>
        <p:nvPicPr>
          <p:cNvPr id="60422" name="Picture 6" descr="7852312242040041[1]"/>
          <p:cNvPicPr>
            <a:picLocks noChangeAspect="1" noChangeArrowheads="1"/>
          </p:cNvPicPr>
          <p:nvPr/>
        </p:nvPicPr>
        <p:blipFill>
          <a:blip r:embed="rId3"/>
          <a:srcRect/>
          <a:stretch>
            <a:fillRect/>
          </a:stretch>
        </p:blipFill>
        <p:spPr bwMode="auto">
          <a:xfrm>
            <a:off x="4953000" y="2514600"/>
            <a:ext cx="3276600" cy="3276600"/>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sz="quarter"/>
          </p:nvPr>
        </p:nvSpPr>
        <p:spPr/>
        <p:txBody>
          <a:bodyPr/>
          <a:lstStyle/>
          <a:p>
            <a:r>
              <a:rPr lang="en-US" sz="4000">
                <a:latin typeface="Old English Text MT" pitchFamily="66" charset="0"/>
              </a:rPr>
              <a:t>Visual Representations of the Gothic</a:t>
            </a:r>
            <a:br>
              <a:rPr lang="en-US" sz="4000">
                <a:latin typeface="Old English Text MT" pitchFamily="66" charset="0"/>
              </a:rPr>
            </a:br>
            <a:endParaRPr lang="en-US" sz="4000">
              <a:latin typeface="Old English Text MT" pitchFamily="66" charset="0"/>
            </a:endParaRPr>
          </a:p>
        </p:txBody>
      </p:sp>
      <p:graphicFrame>
        <p:nvGraphicFramePr>
          <p:cNvPr id="61443" name="Object 3"/>
          <p:cNvGraphicFramePr>
            <a:graphicFrameLocks noGrp="1" noChangeAspect="1"/>
          </p:cNvGraphicFramePr>
          <p:nvPr>
            <p:ph sz="quarter" idx="1"/>
          </p:nvPr>
        </p:nvGraphicFramePr>
        <p:xfrm>
          <a:off x="533400" y="1828800"/>
          <a:ext cx="4000500" cy="1943100"/>
        </p:xfrm>
        <a:graphic>
          <a:graphicData uri="http://schemas.openxmlformats.org/presentationml/2006/ole">
            <mc:AlternateContent xmlns:mc="http://schemas.openxmlformats.org/markup-compatibility/2006">
              <mc:Choice xmlns:v="urn:schemas-microsoft-com:vml" Requires="v">
                <p:oleObj spid="_x0000_s61444" name="Chart" r:id="rId3" imgW="4000500" imgH="1943100" progId="MSGraph.Chart.8">
                  <p:embed followColorScheme="full"/>
                </p:oleObj>
              </mc:Choice>
              <mc:Fallback>
                <p:oleObj name="Chart" r:id="rId3" imgW="4000500" imgH="1943100" progId="MSGraph.Chart.8">
                  <p:embed followColorScheme="full"/>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4000500"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444" name="Picture 4" descr="boneswhite"/>
          <p:cNvPicPr>
            <a:picLocks noGrp="1" noChangeAspect="1" noChangeArrowheads="1"/>
          </p:cNvPicPr>
          <p:nvPr>
            <p:ph sz="quarter" idx="2"/>
          </p:nvPr>
        </p:nvPicPr>
        <p:blipFill>
          <a:blip r:embed="rId5"/>
          <a:srcRect/>
          <a:stretch>
            <a:fillRect/>
          </a:stretch>
        </p:blipFill>
        <p:spPr>
          <a:xfrm>
            <a:off x="4911725" y="4071938"/>
            <a:ext cx="2678113" cy="1735137"/>
          </a:xfrm>
        </p:spPr>
      </p:pic>
      <p:pic>
        <p:nvPicPr>
          <p:cNvPr id="61445" name="Picture 5" descr="amergothicbig"/>
          <p:cNvPicPr>
            <a:picLocks noGrp="1" noChangeAspect="1" noChangeArrowheads="1"/>
          </p:cNvPicPr>
          <p:nvPr>
            <p:ph sz="quarter" idx="3"/>
          </p:nvPr>
        </p:nvPicPr>
        <p:blipFill>
          <a:blip r:embed="rId6"/>
          <a:srcRect/>
          <a:stretch>
            <a:fillRect/>
          </a:stretch>
        </p:blipFill>
        <p:spPr>
          <a:xfrm>
            <a:off x="6346825" y="1965325"/>
            <a:ext cx="1612900" cy="1733550"/>
          </a:xfrm>
        </p:spPr>
      </p:pic>
      <p:pic>
        <p:nvPicPr>
          <p:cNvPr id="61446" name="Picture 6" descr="bellwitchposter1"/>
          <p:cNvPicPr>
            <a:picLocks noGrp="1" noChangeAspect="1" noChangeArrowheads="1"/>
          </p:cNvPicPr>
          <p:nvPr>
            <p:ph sz="quarter" idx="4"/>
          </p:nvPr>
        </p:nvPicPr>
        <p:blipFill>
          <a:blip r:embed="rId7"/>
          <a:srcRect/>
          <a:stretch>
            <a:fillRect/>
          </a:stretch>
        </p:blipFill>
        <p:spPr>
          <a:xfrm>
            <a:off x="4191000" y="1828800"/>
            <a:ext cx="1476375" cy="1943100"/>
          </a:xfrm>
        </p:spPr>
      </p:pic>
      <p:pic>
        <p:nvPicPr>
          <p:cNvPr id="61447" name="Picture 7" descr="slide3d"/>
          <p:cNvPicPr>
            <a:picLocks noChangeAspect="1" noChangeArrowheads="1"/>
          </p:cNvPicPr>
          <p:nvPr/>
        </p:nvPicPr>
        <p:blipFill>
          <a:blip r:embed="rId8"/>
          <a:srcRect/>
          <a:stretch>
            <a:fillRect/>
          </a:stretch>
        </p:blipFill>
        <p:spPr bwMode="auto">
          <a:xfrm>
            <a:off x="1371600" y="2133600"/>
            <a:ext cx="2371725" cy="348615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sz="quarter"/>
          </p:nvPr>
        </p:nvSpPr>
        <p:spPr/>
        <p:txBody>
          <a:bodyPr/>
          <a:lstStyle/>
          <a:p>
            <a:endParaRPr lang="en-US"/>
          </a:p>
        </p:txBody>
      </p:sp>
      <p:sp>
        <p:nvSpPr>
          <p:cNvPr id="62467" name="Rectangle 3"/>
          <p:cNvSpPr>
            <a:spLocks noGrp="1" noChangeArrowheads="1"/>
          </p:cNvSpPr>
          <p:nvPr>
            <p:ph sz="quarter" idx="1"/>
          </p:nvPr>
        </p:nvSpPr>
        <p:spPr/>
        <p:txBody>
          <a:bodyPr/>
          <a:lstStyle/>
          <a:p>
            <a:endParaRPr lang="en-US" sz="2200"/>
          </a:p>
        </p:txBody>
      </p:sp>
      <p:sp>
        <p:nvSpPr>
          <p:cNvPr id="62468" name="Rectangle 4"/>
          <p:cNvSpPr>
            <a:spLocks noGrp="1" noChangeArrowheads="1"/>
          </p:cNvSpPr>
          <p:nvPr>
            <p:ph sz="quarter" idx="2"/>
          </p:nvPr>
        </p:nvSpPr>
        <p:spPr/>
        <p:txBody>
          <a:bodyPr/>
          <a:lstStyle/>
          <a:p>
            <a:endParaRPr lang="en-US" sz="2200"/>
          </a:p>
        </p:txBody>
      </p:sp>
      <p:sp>
        <p:nvSpPr>
          <p:cNvPr id="62469" name="Rectangle 5"/>
          <p:cNvSpPr>
            <a:spLocks noGrp="1" noChangeArrowheads="1"/>
          </p:cNvSpPr>
          <p:nvPr>
            <p:ph sz="quarter" idx="3"/>
          </p:nvPr>
        </p:nvSpPr>
        <p:spPr/>
        <p:txBody>
          <a:bodyPr/>
          <a:lstStyle/>
          <a:p>
            <a:endParaRPr lang="en-US" sz="2200"/>
          </a:p>
        </p:txBody>
      </p:sp>
      <p:sp>
        <p:nvSpPr>
          <p:cNvPr id="62470" name="Rectangle 6"/>
          <p:cNvSpPr>
            <a:spLocks noGrp="1" noChangeArrowheads="1"/>
          </p:cNvSpPr>
          <p:nvPr>
            <p:ph sz="quarter" idx="4"/>
          </p:nvPr>
        </p:nvSpPr>
        <p:spPr/>
        <p:txBody>
          <a:bodyPr/>
          <a:lstStyle/>
          <a:p>
            <a:endParaRPr lang="en-US" sz="2200"/>
          </a:p>
        </p:txBody>
      </p:sp>
      <p:pic>
        <p:nvPicPr>
          <p:cNvPr id="62471" name="Picture 7" descr="amer"/>
          <p:cNvPicPr>
            <a:picLocks noChangeAspect="1" noChangeArrowheads="1"/>
          </p:cNvPicPr>
          <p:nvPr/>
        </p:nvPicPr>
        <p:blipFill>
          <a:blip r:embed="rId2"/>
          <a:srcRect/>
          <a:stretch>
            <a:fillRect/>
          </a:stretch>
        </p:blipFill>
        <p:spPr bwMode="auto">
          <a:xfrm>
            <a:off x="457200" y="304800"/>
            <a:ext cx="2771775" cy="3819525"/>
          </a:xfrm>
          <a:prstGeom prst="rect">
            <a:avLst/>
          </a:prstGeom>
          <a:noFill/>
        </p:spPr>
      </p:pic>
      <p:pic>
        <p:nvPicPr>
          <p:cNvPr id="62472" name="Picture 8" descr="image_american-gothic"/>
          <p:cNvPicPr>
            <a:picLocks noChangeAspect="1" noChangeArrowheads="1"/>
          </p:cNvPicPr>
          <p:nvPr/>
        </p:nvPicPr>
        <p:blipFill>
          <a:blip r:embed="rId3"/>
          <a:srcRect/>
          <a:stretch>
            <a:fillRect/>
          </a:stretch>
        </p:blipFill>
        <p:spPr bwMode="auto">
          <a:xfrm>
            <a:off x="3429000" y="152400"/>
            <a:ext cx="3562350" cy="3819525"/>
          </a:xfrm>
          <a:prstGeom prst="rect">
            <a:avLst/>
          </a:prstGeom>
          <a:noFill/>
        </p:spPr>
      </p:pic>
      <p:pic>
        <p:nvPicPr>
          <p:cNvPr id="62473" name="Picture 9" descr="183019BHJG_w">
            <a:hlinkClick r:id="rId4"/>
          </p:cNvPr>
          <p:cNvPicPr>
            <a:picLocks noChangeAspect="1" noChangeArrowheads="1"/>
          </p:cNvPicPr>
          <p:nvPr/>
        </p:nvPicPr>
        <p:blipFill>
          <a:blip r:embed="rId5"/>
          <a:srcRect/>
          <a:stretch>
            <a:fillRect/>
          </a:stretch>
        </p:blipFill>
        <p:spPr bwMode="auto">
          <a:xfrm>
            <a:off x="1676400" y="4114800"/>
            <a:ext cx="2362200" cy="2743200"/>
          </a:xfrm>
          <a:prstGeom prst="rect">
            <a:avLst/>
          </a:prstGeom>
          <a:noFill/>
        </p:spPr>
      </p:pic>
      <p:pic>
        <p:nvPicPr>
          <p:cNvPr id="62474" name="Picture 10" descr="image"/>
          <p:cNvPicPr>
            <a:picLocks noChangeAspect="1" noChangeArrowheads="1"/>
          </p:cNvPicPr>
          <p:nvPr/>
        </p:nvPicPr>
        <p:blipFill>
          <a:blip r:embed="rId6"/>
          <a:srcRect/>
          <a:stretch>
            <a:fillRect/>
          </a:stretch>
        </p:blipFill>
        <p:spPr bwMode="auto">
          <a:xfrm>
            <a:off x="5715000" y="2514600"/>
            <a:ext cx="3209925" cy="4114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228600"/>
            <a:ext cx="7772400" cy="1143000"/>
          </a:xfrm>
        </p:spPr>
        <p:txBody>
          <a:bodyPr/>
          <a:lstStyle/>
          <a:p>
            <a:r>
              <a:rPr lang="en-US" sz="3200"/>
              <a:t>Romanticism: a reaction to the Age of Reason</a:t>
            </a:r>
          </a:p>
        </p:txBody>
      </p:sp>
      <p:sp>
        <p:nvSpPr>
          <p:cNvPr id="38915" name="Rectangle 3"/>
          <p:cNvSpPr>
            <a:spLocks noGrp="1" noChangeArrowheads="1"/>
          </p:cNvSpPr>
          <p:nvPr>
            <p:ph type="body" sz="half" idx="1"/>
          </p:nvPr>
        </p:nvSpPr>
        <p:spPr>
          <a:xfrm>
            <a:off x="838200" y="2057400"/>
            <a:ext cx="3810000" cy="4114800"/>
          </a:xfrm>
        </p:spPr>
        <p:txBody>
          <a:bodyPr/>
          <a:lstStyle/>
          <a:p>
            <a:r>
              <a:rPr lang="en-US" sz="2300"/>
              <a:t>Realism</a:t>
            </a:r>
          </a:p>
          <a:p>
            <a:endParaRPr lang="en-US" sz="1100"/>
          </a:p>
          <a:p>
            <a:r>
              <a:rPr lang="en-US" sz="2300"/>
              <a:t>Patrician Classicism</a:t>
            </a:r>
          </a:p>
          <a:p>
            <a:endParaRPr lang="en-US" sz="1100"/>
          </a:p>
          <a:p>
            <a:r>
              <a:rPr lang="en-US" sz="2300"/>
              <a:t>Dominion over the Native American</a:t>
            </a:r>
          </a:p>
          <a:p>
            <a:endParaRPr lang="en-US" sz="1100"/>
          </a:p>
          <a:p>
            <a:r>
              <a:rPr lang="en-US" sz="2300"/>
              <a:t>Logic, always facts to counter fear and doubt</a:t>
            </a:r>
          </a:p>
          <a:p>
            <a:pPr>
              <a:buFont typeface="Wingdings" pitchFamily="2" charset="2"/>
              <a:buNone/>
            </a:pPr>
            <a:endParaRPr lang="en-US" sz="2300"/>
          </a:p>
        </p:txBody>
      </p:sp>
      <p:sp>
        <p:nvSpPr>
          <p:cNvPr id="38916" name="Rectangle 4"/>
          <p:cNvSpPr>
            <a:spLocks noGrp="1" noChangeArrowheads="1"/>
          </p:cNvSpPr>
          <p:nvPr>
            <p:ph type="body" sz="half" idx="2"/>
          </p:nvPr>
        </p:nvSpPr>
        <p:spPr>
          <a:xfrm>
            <a:off x="4648200" y="1219200"/>
            <a:ext cx="4033838" cy="4525963"/>
          </a:xfrm>
        </p:spPr>
        <p:txBody>
          <a:bodyPr/>
          <a:lstStyle/>
          <a:p>
            <a:endParaRPr lang="en-US" sz="2300"/>
          </a:p>
          <a:p>
            <a:endParaRPr lang="en-US" sz="2300"/>
          </a:p>
          <a:p>
            <a:endParaRPr lang="en-US" sz="2300"/>
          </a:p>
          <a:p>
            <a:r>
              <a:rPr lang="en-US" sz="2300"/>
              <a:t>Idealism/Utopia</a:t>
            </a:r>
          </a:p>
          <a:p>
            <a:endParaRPr lang="en-US" sz="1400"/>
          </a:p>
          <a:p>
            <a:r>
              <a:rPr lang="en-US" sz="2300"/>
              <a:t>Glorification of the common man</a:t>
            </a:r>
          </a:p>
          <a:p>
            <a:r>
              <a:rPr lang="en-US" sz="2300"/>
              <a:t>Recognition of the nobility of the primitive</a:t>
            </a:r>
          </a:p>
          <a:p>
            <a:r>
              <a:rPr lang="en-US" sz="2300"/>
              <a:t>Imagination to engender faith and hope</a:t>
            </a:r>
          </a:p>
          <a:p>
            <a:endParaRPr lang="en-US" sz="2300"/>
          </a:p>
        </p:txBody>
      </p:sp>
      <p:sp>
        <p:nvSpPr>
          <p:cNvPr id="38917" name="Line 5"/>
          <p:cNvSpPr>
            <a:spLocks noChangeShapeType="1"/>
          </p:cNvSpPr>
          <p:nvPr/>
        </p:nvSpPr>
        <p:spPr bwMode="auto">
          <a:xfrm>
            <a:off x="1219200" y="1981200"/>
            <a:ext cx="6858000" cy="0"/>
          </a:xfrm>
          <a:prstGeom prst="line">
            <a:avLst/>
          </a:prstGeom>
          <a:noFill/>
          <a:ln w="9525">
            <a:solidFill>
              <a:schemeClr val="tx1"/>
            </a:solidFill>
            <a:miter lim="800000"/>
            <a:headEnd/>
            <a:tailEnd/>
          </a:ln>
          <a:effectLst/>
        </p:spPr>
        <p:txBody>
          <a:bodyPr wrap="none"/>
          <a:lstStyle/>
          <a:p>
            <a:endParaRPr lang="en-US"/>
          </a:p>
        </p:txBody>
      </p:sp>
      <p:sp>
        <p:nvSpPr>
          <p:cNvPr id="38918" name="Text Box 6"/>
          <p:cNvSpPr txBox="1">
            <a:spLocks noChangeArrowheads="1"/>
          </p:cNvSpPr>
          <p:nvPr/>
        </p:nvSpPr>
        <p:spPr bwMode="auto">
          <a:xfrm>
            <a:off x="1676400" y="1524000"/>
            <a:ext cx="2295525" cy="519113"/>
          </a:xfrm>
          <a:prstGeom prst="rect">
            <a:avLst/>
          </a:prstGeom>
          <a:noFill/>
          <a:ln w="9525">
            <a:noFill/>
            <a:miter lim="800000"/>
            <a:headEnd/>
            <a:tailEnd/>
          </a:ln>
          <a:effectLst/>
        </p:spPr>
        <p:txBody>
          <a:bodyPr wrap="none">
            <a:spAutoFit/>
          </a:bodyPr>
          <a:lstStyle/>
          <a:p>
            <a:pPr eaLnBrk="1" hangingPunct="1"/>
            <a:r>
              <a:rPr lang="en-US" sz="2800">
                <a:solidFill>
                  <a:srgbClr val="A50021"/>
                </a:solidFill>
                <a:latin typeface="Times New Roman" pitchFamily="18" charset="0"/>
              </a:rPr>
              <a:t>Age of Reason</a:t>
            </a:r>
          </a:p>
        </p:txBody>
      </p:sp>
      <p:sp>
        <p:nvSpPr>
          <p:cNvPr id="38919" name="Text Box 7"/>
          <p:cNvSpPr txBox="1">
            <a:spLocks noChangeArrowheads="1"/>
          </p:cNvSpPr>
          <p:nvPr/>
        </p:nvSpPr>
        <p:spPr bwMode="auto">
          <a:xfrm>
            <a:off x="5410200" y="1524000"/>
            <a:ext cx="2076450" cy="519113"/>
          </a:xfrm>
          <a:prstGeom prst="rect">
            <a:avLst/>
          </a:prstGeom>
          <a:noFill/>
          <a:ln w="9525">
            <a:noFill/>
            <a:miter lim="800000"/>
            <a:headEnd/>
            <a:tailEnd/>
          </a:ln>
          <a:effectLst/>
        </p:spPr>
        <p:txBody>
          <a:bodyPr wrap="none">
            <a:spAutoFit/>
          </a:bodyPr>
          <a:lstStyle/>
          <a:p>
            <a:pPr eaLnBrk="1" hangingPunct="1"/>
            <a:r>
              <a:rPr lang="en-US" sz="2800">
                <a:solidFill>
                  <a:srgbClr val="A50021"/>
                </a:solidFill>
                <a:latin typeface="Times New Roman" pitchFamily="18" charset="0"/>
              </a:rPr>
              <a:t>Romanticism</a:t>
            </a:r>
          </a:p>
        </p:txBody>
      </p:sp>
      <p:sp>
        <p:nvSpPr>
          <p:cNvPr id="38920" name="Line 8"/>
          <p:cNvSpPr>
            <a:spLocks noChangeShapeType="1"/>
          </p:cNvSpPr>
          <p:nvPr/>
        </p:nvSpPr>
        <p:spPr bwMode="auto">
          <a:xfrm>
            <a:off x="4648200" y="1981200"/>
            <a:ext cx="0" cy="4191000"/>
          </a:xfrm>
          <a:prstGeom prst="line">
            <a:avLst/>
          </a:prstGeom>
          <a:noFill/>
          <a:ln w="9525">
            <a:solidFill>
              <a:schemeClr val="tx1"/>
            </a:solidFill>
            <a:miter lim="800000"/>
            <a:headEnd/>
            <a:tailEnd/>
          </a:ln>
          <a:effectLst/>
        </p:spPr>
        <p:txBody>
          <a:bodyPr wrap="none"/>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en-US"/>
          </a:p>
        </p:txBody>
      </p:sp>
      <p:sp>
        <p:nvSpPr>
          <p:cNvPr id="63491" name="Rectangle 3"/>
          <p:cNvSpPr>
            <a:spLocks noGrp="1" noChangeArrowheads="1"/>
          </p:cNvSpPr>
          <p:nvPr>
            <p:ph type="body"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914400" y="152400"/>
            <a:ext cx="7772400" cy="1143000"/>
          </a:xfrm>
        </p:spPr>
        <p:txBody>
          <a:bodyPr/>
          <a:lstStyle/>
          <a:p>
            <a:r>
              <a:rPr lang="en-US" b="1"/>
              <a:t>Romanticism</a:t>
            </a:r>
          </a:p>
        </p:txBody>
      </p:sp>
      <p:sp>
        <p:nvSpPr>
          <p:cNvPr id="68611" name="Rectangle 3"/>
          <p:cNvSpPr>
            <a:spLocks noGrp="1" noChangeArrowheads="1"/>
          </p:cNvSpPr>
          <p:nvPr>
            <p:ph type="subTitle" idx="1"/>
          </p:nvPr>
        </p:nvSpPr>
        <p:spPr>
          <a:xfrm>
            <a:off x="381000" y="1447800"/>
            <a:ext cx="3962400" cy="4648200"/>
          </a:xfrm>
        </p:spPr>
        <p:txBody>
          <a:bodyPr/>
          <a:lstStyle/>
          <a:p>
            <a:pPr>
              <a:buClr>
                <a:schemeClr val="tx2"/>
              </a:buClr>
              <a:buSzPct val="115000"/>
            </a:pPr>
            <a:r>
              <a:rPr lang="en-US" b="1" u="sng">
                <a:cs typeface="Times New Roman" pitchFamily="18" charset="0"/>
              </a:rPr>
              <a:t>Characteristics:</a:t>
            </a:r>
          </a:p>
          <a:p>
            <a:pPr>
              <a:buClr>
                <a:schemeClr val="tx2"/>
              </a:buClr>
              <a:buSzPct val="115000"/>
              <a:buFont typeface="Wingdings" pitchFamily="2" charset="2"/>
              <a:buChar char="n"/>
            </a:pPr>
            <a:r>
              <a:rPr lang="en-US" sz="2800">
                <a:cs typeface="Times New Roman" pitchFamily="18" charset="0"/>
              </a:rPr>
              <a:t>The predominance of imagination over reason and formal rules </a:t>
            </a:r>
          </a:p>
          <a:p>
            <a:pPr>
              <a:buClr>
                <a:schemeClr val="tx2"/>
              </a:buClr>
              <a:buSzPct val="115000"/>
              <a:buFont typeface="Wingdings" pitchFamily="2" charset="2"/>
              <a:buChar char="n"/>
            </a:pPr>
            <a:r>
              <a:rPr lang="en-US" sz="2800">
                <a:cs typeface="Times New Roman" pitchFamily="18" charset="0"/>
              </a:rPr>
              <a:t>Primitivism </a:t>
            </a:r>
          </a:p>
          <a:p>
            <a:pPr>
              <a:buClr>
                <a:schemeClr val="tx2"/>
              </a:buClr>
              <a:buSzPct val="115000"/>
              <a:buFont typeface="Wingdings" pitchFamily="2" charset="2"/>
              <a:buChar char="n"/>
            </a:pPr>
            <a:r>
              <a:rPr lang="en-US" sz="2800">
                <a:cs typeface="Times New Roman" pitchFamily="18" charset="0"/>
              </a:rPr>
              <a:t>Love of nature </a:t>
            </a:r>
          </a:p>
          <a:p>
            <a:pPr>
              <a:buClr>
                <a:schemeClr val="tx2"/>
              </a:buClr>
              <a:buSzPct val="115000"/>
              <a:buFont typeface="Wingdings" pitchFamily="2" charset="2"/>
              <a:buChar char="n"/>
            </a:pPr>
            <a:r>
              <a:rPr lang="en-US" sz="2800">
                <a:cs typeface="Times New Roman" pitchFamily="18" charset="0"/>
              </a:rPr>
              <a:t>An interest in the past </a:t>
            </a:r>
          </a:p>
          <a:p>
            <a:pPr>
              <a:buClr>
                <a:schemeClr val="tx2"/>
              </a:buClr>
              <a:buSzPct val="115000"/>
              <a:buFont typeface="Wingdings" pitchFamily="2" charset="2"/>
              <a:buChar char="n"/>
            </a:pPr>
            <a:r>
              <a:rPr lang="en-US" sz="2800">
                <a:cs typeface="Times New Roman" pitchFamily="18" charset="0"/>
              </a:rPr>
              <a:t>Mysticism</a:t>
            </a:r>
            <a:r>
              <a:rPr lang="en-US">
                <a:cs typeface="Times New Roman" pitchFamily="18" charset="0"/>
              </a:rPr>
              <a:t> </a:t>
            </a:r>
          </a:p>
        </p:txBody>
      </p:sp>
      <p:sp>
        <p:nvSpPr>
          <p:cNvPr id="68612" name="Text Box 4"/>
          <p:cNvSpPr txBox="1">
            <a:spLocks noChangeArrowheads="1"/>
          </p:cNvSpPr>
          <p:nvPr/>
        </p:nvSpPr>
        <p:spPr bwMode="auto">
          <a:xfrm>
            <a:off x="4953000" y="1447800"/>
            <a:ext cx="4038600" cy="4452938"/>
          </a:xfrm>
          <a:prstGeom prst="rect">
            <a:avLst/>
          </a:prstGeom>
          <a:noFill/>
          <a:ln w="9525">
            <a:noFill/>
            <a:miter lim="800000"/>
            <a:headEnd/>
            <a:tailEnd/>
          </a:ln>
          <a:effectLst/>
        </p:spPr>
        <p:txBody>
          <a:bodyPr>
            <a:spAutoFit/>
          </a:bodyPr>
          <a:lstStyle/>
          <a:p>
            <a:pPr eaLnBrk="1" hangingPunct="1">
              <a:spcBef>
                <a:spcPct val="20000"/>
              </a:spcBef>
              <a:buClr>
                <a:schemeClr val="tx2"/>
              </a:buClr>
              <a:buSzPct val="115000"/>
              <a:buFontTx/>
              <a:buChar char="•"/>
            </a:pPr>
            <a:r>
              <a:rPr lang="en-US" sz="3000">
                <a:cs typeface="Times New Roman" pitchFamily="18" charset="0"/>
              </a:rPr>
              <a:t>Individualism</a:t>
            </a:r>
          </a:p>
          <a:p>
            <a:pPr eaLnBrk="1" hangingPunct="1">
              <a:spcBef>
                <a:spcPct val="20000"/>
              </a:spcBef>
              <a:buClr>
                <a:schemeClr val="tx2"/>
              </a:buClr>
              <a:buSzPct val="115000"/>
              <a:buFontTx/>
              <a:buChar char="•"/>
            </a:pPr>
            <a:r>
              <a:rPr lang="en-US" sz="3000">
                <a:cs typeface="Times New Roman" pitchFamily="18" charset="0"/>
              </a:rPr>
              <a:t>Idealization of rural life </a:t>
            </a:r>
          </a:p>
          <a:p>
            <a:pPr eaLnBrk="1" hangingPunct="1">
              <a:spcBef>
                <a:spcPct val="20000"/>
              </a:spcBef>
              <a:buClr>
                <a:schemeClr val="tx2"/>
              </a:buClr>
              <a:buSzPct val="115000"/>
              <a:buFontTx/>
              <a:buChar char="•"/>
            </a:pPr>
            <a:r>
              <a:rPr lang="en-US" sz="3000">
                <a:cs typeface="Times New Roman" pitchFamily="18" charset="0"/>
              </a:rPr>
              <a:t>Enthusiasm for the wild, irregular, or grotesque in nature </a:t>
            </a:r>
          </a:p>
          <a:p>
            <a:pPr eaLnBrk="1" hangingPunct="1">
              <a:spcBef>
                <a:spcPct val="20000"/>
              </a:spcBef>
              <a:buClr>
                <a:schemeClr val="tx2"/>
              </a:buClr>
              <a:buSzPct val="115000"/>
              <a:buFontTx/>
              <a:buChar char="•"/>
            </a:pPr>
            <a:r>
              <a:rPr lang="en-US" sz="3000">
                <a:cs typeface="Times New Roman" pitchFamily="18" charset="0"/>
              </a:rPr>
              <a:t>Enthusiasm for the uncivilized or “natural”</a:t>
            </a:r>
            <a:r>
              <a:rPr lang="en-US" sz="2800">
                <a:latin typeface="Times New Roman" pitchFamily="18" charset="0"/>
                <a:cs typeface="Times New Roman" pitchFamily="18" charset="0"/>
              </a:rPr>
              <a:t> </a:t>
            </a:r>
          </a:p>
          <a:p>
            <a:pPr eaLnBrk="1" hangingPunct="1"/>
            <a:endParaRPr lang="en-US" sz="2800">
              <a:latin typeface="Times New Roman"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nchor="ctr"/>
          <a:lstStyle/>
          <a:p>
            <a:r>
              <a:rPr lang="en-US" sz="6300">
                <a:latin typeface="Brush Script MT" pitchFamily="66" charset="0"/>
              </a:rPr>
              <a:t>Characteristics</a:t>
            </a:r>
          </a:p>
        </p:txBody>
      </p:sp>
      <p:sp>
        <p:nvSpPr>
          <p:cNvPr id="3075" name="Rectangle 3"/>
          <p:cNvSpPr>
            <a:spLocks noGrp="1" noChangeArrowheads="1"/>
          </p:cNvSpPr>
          <p:nvPr>
            <p:ph type="body" idx="4294967295"/>
          </p:nvPr>
        </p:nvSpPr>
        <p:spPr>
          <a:xfrm>
            <a:off x="457200" y="1447800"/>
            <a:ext cx="8229600" cy="4678363"/>
          </a:xfrm>
        </p:spPr>
        <p:txBody>
          <a:bodyPr/>
          <a:lstStyle/>
          <a:p>
            <a:pPr>
              <a:lnSpc>
                <a:spcPct val="90000"/>
              </a:lnSpc>
              <a:buFont typeface="Wingdings" pitchFamily="2" charset="2"/>
              <a:buChar char="v"/>
            </a:pPr>
            <a:r>
              <a:rPr lang="en-US" sz="2700" b="1">
                <a:latin typeface="Georgia" pitchFamily="18" charset="0"/>
              </a:rPr>
              <a:t>The Five I’s</a:t>
            </a:r>
          </a:p>
          <a:p>
            <a:pPr>
              <a:lnSpc>
                <a:spcPct val="90000"/>
              </a:lnSpc>
              <a:buFont typeface="Wingdings" pitchFamily="2" charset="2"/>
              <a:buChar char="v"/>
            </a:pPr>
            <a:endParaRPr lang="en-US" sz="2700" b="1">
              <a:latin typeface="Georgia" pitchFamily="18" charset="0"/>
            </a:endParaRPr>
          </a:p>
          <a:p>
            <a:pPr lvl="1">
              <a:lnSpc>
                <a:spcPct val="90000"/>
              </a:lnSpc>
              <a:buFont typeface="Wingdings" pitchFamily="2" charset="2"/>
              <a:buChar char="v"/>
            </a:pPr>
            <a:r>
              <a:rPr lang="en-US" sz="2200" b="1">
                <a:latin typeface="Georgia" pitchFamily="18" charset="0"/>
              </a:rPr>
              <a:t>Imagination</a:t>
            </a:r>
          </a:p>
          <a:p>
            <a:pPr lvl="1">
              <a:lnSpc>
                <a:spcPct val="90000"/>
              </a:lnSpc>
              <a:buFont typeface="Wingdings" pitchFamily="2" charset="2"/>
              <a:buChar char="v"/>
            </a:pPr>
            <a:endParaRPr lang="en-US" sz="2200" b="1">
              <a:latin typeface="Georgia" pitchFamily="18" charset="0"/>
            </a:endParaRPr>
          </a:p>
          <a:p>
            <a:pPr lvl="1">
              <a:lnSpc>
                <a:spcPct val="90000"/>
              </a:lnSpc>
              <a:buFont typeface="Wingdings" pitchFamily="2" charset="2"/>
              <a:buChar char="v"/>
            </a:pPr>
            <a:r>
              <a:rPr lang="en-US" sz="2200" b="1">
                <a:latin typeface="Georgia" pitchFamily="18" charset="0"/>
              </a:rPr>
              <a:t>Intuition</a:t>
            </a:r>
          </a:p>
          <a:p>
            <a:pPr lvl="1">
              <a:lnSpc>
                <a:spcPct val="90000"/>
              </a:lnSpc>
              <a:buFont typeface="Wingdings" pitchFamily="2" charset="2"/>
              <a:buChar char="v"/>
            </a:pPr>
            <a:endParaRPr lang="en-US" sz="2200" b="1">
              <a:latin typeface="Georgia" pitchFamily="18" charset="0"/>
            </a:endParaRPr>
          </a:p>
          <a:p>
            <a:pPr lvl="1">
              <a:lnSpc>
                <a:spcPct val="90000"/>
              </a:lnSpc>
              <a:buFont typeface="Wingdings" pitchFamily="2" charset="2"/>
              <a:buChar char="v"/>
            </a:pPr>
            <a:r>
              <a:rPr lang="en-US" sz="2200" b="1">
                <a:latin typeface="Georgia" pitchFamily="18" charset="0"/>
              </a:rPr>
              <a:t>Idealism</a:t>
            </a:r>
          </a:p>
          <a:p>
            <a:pPr lvl="1">
              <a:lnSpc>
                <a:spcPct val="90000"/>
              </a:lnSpc>
              <a:buFont typeface="Wingdings" pitchFamily="2" charset="2"/>
              <a:buChar char="v"/>
            </a:pPr>
            <a:endParaRPr lang="en-US" sz="2200" b="1">
              <a:latin typeface="Georgia" pitchFamily="18" charset="0"/>
            </a:endParaRPr>
          </a:p>
          <a:p>
            <a:pPr lvl="1">
              <a:lnSpc>
                <a:spcPct val="90000"/>
              </a:lnSpc>
              <a:buFont typeface="Wingdings" pitchFamily="2" charset="2"/>
              <a:buChar char="v"/>
            </a:pPr>
            <a:r>
              <a:rPr lang="en-US" sz="2200" b="1">
                <a:latin typeface="Georgia" pitchFamily="18" charset="0"/>
              </a:rPr>
              <a:t>Inspiration</a:t>
            </a:r>
          </a:p>
          <a:p>
            <a:pPr lvl="1">
              <a:lnSpc>
                <a:spcPct val="90000"/>
              </a:lnSpc>
              <a:buFont typeface="Wingdings" pitchFamily="2" charset="2"/>
              <a:buChar char="v"/>
            </a:pPr>
            <a:endParaRPr lang="en-US" sz="2200" b="1">
              <a:latin typeface="Georgia" pitchFamily="18" charset="0"/>
            </a:endParaRPr>
          </a:p>
          <a:p>
            <a:pPr lvl="1">
              <a:lnSpc>
                <a:spcPct val="90000"/>
              </a:lnSpc>
              <a:buFont typeface="Wingdings" pitchFamily="2" charset="2"/>
              <a:buChar char="v"/>
            </a:pPr>
            <a:r>
              <a:rPr lang="en-US" sz="2200" b="1">
                <a:latin typeface="Georgia" pitchFamily="18" charset="0"/>
              </a:rPr>
              <a:t>Individuality</a:t>
            </a:r>
          </a:p>
          <a:p>
            <a:pPr lvl="1">
              <a:lnSpc>
                <a:spcPct val="90000"/>
              </a:lnSpc>
              <a:buFont typeface="Wingdings" pitchFamily="2" charset="2"/>
              <a:buNone/>
            </a:pPr>
            <a:endParaRPr lang="en-US" sz="2200" b="1">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2000"/>
                                        <p:tgtEl>
                                          <p:spTgt spid="307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2000"/>
                                        <p:tgtEl>
                                          <p:spTgt spid="307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5">
                                            <p:txEl>
                                              <p:pRg st="4" end="4"/>
                                            </p:txEl>
                                          </p:spTgt>
                                        </p:tgtEl>
                                        <p:attrNameLst>
                                          <p:attrName>style.visibility</p:attrName>
                                        </p:attrNameLst>
                                      </p:cBhvr>
                                      <p:to>
                                        <p:strVal val="visible"/>
                                      </p:to>
                                    </p:set>
                                    <p:animEffect transition="in" filter="fade">
                                      <p:cBhvr>
                                        <p:cTn id="20" dur="2000"/>
                                        <p:tgtEl>
                                          <p:spTgt spid="3075">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5">
                                            <p:txEl>
                                              <p:pRg st="6" end="6"/>
                                            </p:txEl>
                                          </p:spTgt>
                                        </p:tgtEl>
                                        <p:attrNameLst>
                                          <p:attrName>style.visibility</p:attrName>
                                        </p:attrNameLst>
                                      </p:cBhvr>
                                      <p:to>
                                        <p:strVal val="visible"/>
                                      </p:to>
                                    </p:set>
                                    <p:animEffect transition="in" filter="fade">
                                      <p:cBhvr>
                                        <p:cTn id="23" dur="2000"/>
                                        <p:tgtEl>
                                          <p:spTgt spid="3075">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5">
                                            <p:txEl>
                                              <p:pRg st="8" end="8"/>
                                            </p:txEl>
                                          </p:spTgt>
                                        </p:tgtEl>
                                        <p:attrNameLst>
                                          <p:attrName>style.visibility</p:attrName>
                                        </p:attrNameLst>
                                      </p:cBhvr>
                                      <p:to>
                                        <p:strVal val="visible"/>
                                      </p:to>
                                    </p:set>
                                    <p:animEffect transition="in" filter="fade">
                                      <p:cBhvr>
                                        <p:cTn id="26" dur="2000"/>
                                        <p:tgtEl>
                                          <p:spTgt spid="3075">
                                            <p:txEl>
                                              <p:pRg st="8" end="8"/>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75">
                                            <p:txEl>
                                              <p:pRg st="10" end="10"/>
                                            </p:txEl>
                                          </p:spTgt>
                                        </p:tgtEl>
                                        <p:attrNameLst>
                                          <p:attrName>style.visibility</p:attrName>
                                        </p:attrNameLst>
                                      </p:cBhvr>
                                      <p:to>
                                        <p:strVal val="visible"/>
                                      </p:to>
                                    </p:set>
                                    <p:animEffect transition="in" filter="fade">
                                      <p:cBhvr>
                                        <p:cTn id="29" dur="2000"/>
                                        <p:tgtEl>
                                          <p:spTgt spid="30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38200" y="1066800"/>
            <a:ext cx="7772400" cy="533400"/>
          </a:xfrm>
        </p:spPr>
        <p:txBody>
          <a:bodyPr/>
          <a:lstStyle/>
          <a:p>
            <a:r>
              <a:rPr lang="en-US" sz="3600"/>
              <a:t>The City was a Place of  . . .</a:t>
            </a:r>
          </a:p>
        </p:txBody>
      </p:sp>
      <p:sp>
        <p:nvSpPr>
          <p:cNvPr id="40963" name="Rectangle 3"/>
          <p:cNvSpPr>
            <a:spLocks noGrp="1" noChangeArrowheads="1"/>
          </p:cNvSpPr>
          <p:nvPr>
            <p:ph type="body" sz="half" idx="4294967295"/>
          </p:nvPr>
        </p:nvSpPr>
        <p:spPr>
          <a:xfrm>
            <a:off x="0" y="5867400"/>
            <a:ext cx="3810000" cy="4114800"/>
          </a:xfrm>
        </p:spPr>
        <p:txBody>
          <a:bodyPr/>
          <a:lstStyle/>
          <a:p>
            <a:endParaRPr lang="en-US" sz="2700"/>
          </a:p>
          <a:p>
            <a:endParaRPr lang="en-US" sz="2700"/>
          </a:p>
        </p:txBody>
      </p:sp>
      <p:pic>
        <p:nvPicPr>
          <p:cNvPr id="40964" name="Picture 4" descr="BD10249_"/>
          <p:cNvPicPr>
            <a:picLocks noChangeAspect="1" noChangeArrowheads="1"/>
          </p:cNvPicPr>
          <p:nvPr/>
        </p:nvPicPr>
        <p:blipFill>
          <a:blip r:embed="rId2"/>
          <a:srcRect/>
          <a:stretch>
            <a:fillRect/>
          </a:stretch>
        </p:blipFill>
        <p:spPr bwMode="auto">
          <a:xfrm>
            <a:off x="3581400" y="4648200"/>
            <a:ext cx="2438400" cy="1738313"/>
          </a:xfrm>
          <a:prstGeom prst="rect">
            <a:avLst/>
          </a:prstGeom>
          <a:noFill/>
        </p:spPr>
      </p:pic>
      <p:sp>
        <p:nvSpPr>
          <p:cNvPr id="40965" name="Text Box 5"/>
          <p:cNvSpPr txBox="1">
            <a:spLocks noChangeArrowheads="1"/>
          </p:cNvSpPr>
          <p:nvPr/>
        </p:nvSpPr>
        <p:spPr bwMode="auto">
          <a:xfrm>
            <a:off x="1371600" y="1905000"/>
            <a:ext cx="6553200" cy="1373188"/>
          </a:xfrm>
          <a:prstGeom prst="rect">
            <a:avLst/>
          </a:prstGeom>
          <a:noFill/>
          <a:ln w="9525">
            <a:noFill/>
            <a:miter lim="800000"/>
            <a:headEnd/>
            <a:tailEnd/>
          </a:ln>
          <a:effectLst/>
        </p:spPr>
        <p:txBody>
          <a:bodyPr>
            <a:spAutoFit/>
          </a:bodyPr>
          <a:lstStyle/>
          <a:p>
            <a:pPr eaLnBrk="1" hangingPunct="1">
              <a:spcBef>
                <a:spcPct val="50000"/>
              </a:spcBef>
              <a:buClr>
                <a:srgbClr val="A50021"/>
              </a:buClr>
              <a:buFont typeface="Wingdings" pitchFamily="2" charset="2"/>
              <a:buChar char="§"/>
            </a:pPr>
            <a:r>
              <a:rPr lang="en-US" sz="2800">
                <a:latin typeface="Times New Roman" pitchFamily="18" charset="0"/>
              </a:rPr>
              <a:t>The Rationalists saw the city as a place of industry, success, self realization, and civilization.</a:t>
            </a:r>
          </a:p>
        </p:txBody>
      </p:sp>
      <p:sp>
        <p:nvSpPr>
          <p:cNvPr id="40966" name="Text Box 6"/>
          <p:cNvSpPr txBox="1">
            <a:spLocks noChangeArrowheads="1"/>
          </p:cNvSpPr>
          <p:nvPr/>
        </p:nvSpPr>
        <p:spPr bwMode="auto">
          <a:xfrm>
            <a:off x="1371600" y="3352800"/>
            <a:ext cx="7543800" cy="1373188"/>
          </a:xfrm>
          <a:prstGeom prst="rect">
            <a:avLst/>
          </a:prstGeom>
          <a:noFill/>
          <a:ln w="9525">
            <a:noFill/>
            <a:miter lim="800000"/>
            <a:headEnd/>
            <a:tailEnd/>
          </a:ln>
          <a:effectLst/>
        </p:spPr>
        <p:txBody>
          <a:bodyPr>
            <a:spAutoFit/>
          </a:bodyPr>
          <a:lstStyle/>
          <a:p>
            <a:pPr eaLnBrk="1" hangingPunct="1">
              <a:spcBef>
                <a:spcPct val="50000"/>
              </a:spcBef>
              <a:buClr>
                <a:srgbClr val="A50021"/>
              </a:buClr>
              <a:buFont typeface="Wingdings" pitchFamily="2" charset="2"/>
              <a:buChar char="§"/>
            </a:pPr>
            <a:r>
              <a:rPr lang="en-US" sz="2800">
                <a:latin typeface="Times New Roman" pitchFamily="18" charset="0"/>
              </a:rPr>
              <a:t>The Romantics saw the city as a place of poor work conditions, moral ambiguity, corruption, and death.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dissolve">
                                      <p:cBhvr>
                                        <p:cTn id="7" dur="500"/>
                                        <p:tgtEl>
                                          <p:spTgt spid="409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6"/>
                                        </p:tgtEl>
                                        <p:attrNameLst>
                                          <p:attrName>style.visibility</p:attrName>
                                        </p:attrNameLst>
                                      </p:cBhvr>
                                      <p:to>
                                        <p:strVal val="visible"/>
                                      </p:to>
                                    </p:set>
                                    <p:animEffect transition="in" filter="dissolve">
                                      <p:cBhvr>
                                        <p:cTn id="12"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utoUpdateAnimBg="0"/>
      <p:bldP spid="4096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The Journey</a:t>
            </a:r>
          </a:p>
        </p:txBody>
      </p:sp>
      <p:sp>
        <p:nvSpPr>
          <p:cNvPr id="41987" name="Rectangle 3"/>
          <p:cNvSpPr>
            <a:spLocks noGrp="1" noChangeArrowheads="1"/>
          </p:cNvSpPr>
          <p:nvPr>
            <p:ph type="body" idx="1"/>
          </p:nvPr>
        </p:nvSpPr>
        <p:spPr/>
        <p:txBody>
          <a:bodyPr/>
          <a:lstStyle/>
          <a:p>
            <a:pPr algn="ctr">
              <a:spcBef>
                <a:spcPct val="50000"/>
              </a:spcBef>
              <a:buClr>
                <a:schemeClr val="bg1"/>
              </a:buClr>
              <a:buFontTx/>
              <a:buNone/>
            </a:pPr>
            <a:r>
              <a:rPr lang="en-US" sz="2700" b="1">
                <a:solidFill>
                  <a:srgbClr val="A50021"/>
                </a:solidFill>
                <a:effectLst>
                  <a:outerShdw blurRad="38100" dist="38100" dir="2700000" algn="tl">
                    <a:srgbClr val="FFFFFF"/>
                  </a:outerShdw>
                </a:effectLst>
              </a:rPr>
              <a:t>Romanticism was often seen as a journey.</a:t>
            </a:r>
          </a:p>
          <a:p>
            <a:pPr>
              <a:spcBef>
                <a:spcPct val="50000"/>
              </a:spcBef>
              <a:buFont typeface="Wingdings" pitchFamily="2" charset="2"/>
              <a:buChar char="§"/>
            </a:pPr>
            <a:r>
              <a:rPr lang="en-US" sz="2700">
                <a:solidFill>
                  <a:srgbClr val="A50021"/>
                </a:solidFill>
              </a:rPr>
              <a:t>The journey from the city to the country      </a:t>
            </a:r>
          </a:p>
          <a:p>
            <a:pPr>
              <a:spcBef>
                <a:spcPct val="50000"/>
              </a:spcBef>
              <a:buFont typeface="Wingdings" pitchFamily="2" charset="2"/>
              <a:buChar char="§"/>
            </a:pPr>
            <a:r>
              <a:rPr lang="en-US" sz="2700">
                <a:solidFill>
                  <a:srgbClr val="A50021"/>
                </a:solidFill>
              </a:rPr>
              <a:t>The journey from rational thought to the imagination</a:t>
            </a:r>
          </a:p>
          <a:p>
            <a:pPr algn="ctr">
              <a:spcBef>
                <a:spcPct val="50000"/>
              </a:spcBef>
              <a:buClr>
                <a:schemeClr val="bg1"/>
              </a:buClr>
              <a:buFontTx/>
              <a:buNone/>
            </a:pPr>
            <a:endParaRPr lang="en-US" sz="2700" b="1">
              <a:solidFill>
                <a:srgbClr val="A50021"/>
              </a:solidFill>
              <a:effectLst>
                <a:outerShdw blurRad="38100" dist="38100" dir="2700000" algn="tl">
                  <a:srgbClr val="FFFFFF"/>
                </a:outerShdw>
              </a:effectLst>
            </a:endParaRPr>
          </a:p>
          <a:p>
            <a:endParaRPr lang="en-US"/>
          </a:p>
        </p:txBody>
      </p:sp>
      <p:pic>
        <p:nvPicPr>
          <p:cNvPr id="41988" name="Picture 4" descr="127A"/>
          <p:cNvPicPr>
            <a:picLocks noChangeAspect="1" noChangeArrowheads="1"/>
          </p:cNvPicPr>
          <p:nvPr/>
        </p:nvPicPr>
        <p:blipFill>
          <a:blip r:embed="rId2"/>
          <a:srcRect/>
          <a:stretch>
            <a:fillRect/>
          </a:stretch>
        </p:blipFill>
        <p:spPr bwMode="auto">
          <a:xfrm>
            <a:off x="4724400" y="4038600"/>
            <a:ext cx="210185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304800"/>
            <a:ext cx="7772400" cy="1143000"/>
          </a:xfrm>
        </p:spPr>
        <p:txBody>
          <a:bodyPr/>
          <a:lstStyle/>
          <a:p>
            <a:r>
              <a:rPr lang="en-US"/>
              <a:t>The Fireside Poets</a:t>
            </a:r>
          </a:p>
        </p:txBody>
      </p:sp>
      <p:pic>
        <p:nvPicPr>
          <p:cNvPr id="43011" name="Picture 3" descr="fireplace1"/>
          <p:cNvPicPr>
            <a:picLocks noGrp="1" noChangeAspect="1" noChangeArrowheads="1"/>
          </p:cNvPicPr>
          <p:nvPr>
            <p:ph type="body" sz="half" idx="1"/>
          </p:nvPr>
        </p:nvPicPr>
        <p:blipFill>
          <a:blip r:embed="rId2"/>
          <a:srcRect/>
          <a:stretch>
            <a:fillRect/>
          </a:stretch>
        </p:blipFill>
        <p:spPr>
          <a:xfrm>
            <a:off x="4449763" y="2457450"/>
            <a:ext cx="3917950" cy="2749550"/>
          </a:xfrm>
          <a:noFill/>
          <a:ln/>
        </p:spPr>
      </p:pic>
      <p:sp>
        <p:nvSpPr>
          <p:cNvPr id="43012" name="Rectangle 4"/>
          <p:cNvSpPr>
            <a:spLocks noChangeArrowheads="1"/>
          </p:cNvSpPr>
          <p:nvPr/>
        </p:nvSpPr>
        <p:spPr bwMode="auto">
          <a:xfrm>
            <a:off x="533400" y="1981200"/>
            <a:ext cx="8305800" cy="366713"/>
          </a:xfrm>
          <a:prstGeom prst="rect">
            <a:avLst/>
          </a:prstGeom>
          <a:noFill/>
          <a:ln w="9525">
            <a:noFill/>
            <a:miter lim="800000"/>
            <a:headEnd/>
            <a:tailEnd/>
          </a:ln>
          <a:effectLst/>
        </p:spPr>
        <p:txBody>
          <a:bodyPr>
            <a:spAutoFit/>
          </a:bodyPr>
          <a:lstStyle/>
          <a:p>
            <a:pPr eaLnBrk="1" hangingPunct="1">
              <a:spcBef>
                <a:spcPct val="50000"/>
              </a:spcBef>
            </a:pPr>
            <a:r>
              <a:rPr lang="en-US" i="1">
                <a:latin typeface="Times New Roman" pitchFamily="18" charset="0"/>
              </a:rPr>
              <a:t>John Greenleaf Whittier, William Cullen Bryant, James Lowell, Oliver Wendell Holmes</a:t>
            </a:r>
          </a:p>
        </p:txBody>
      </p:sp>
      <p:sp>
        <p:nvSpPr>
          <p:cNvPr id="43013" name="Text Box 5"/>
          <p:cNvSpPr txBox="1">
            <a:spLocks noChangeArrowheads="1"/>
          </p:cNvSpPr>
          <p:nvPr/>
        </p:nvSpPr>
        <p:spPr bwMode="auto">
          <a:xfrm>
            <a:off x="914400" y="2971800"/>
            <a:ext cx="3733800" cy="457200"/>
          </a:xfrm>
          <a:prstGeom prst="rect">
            <a:avLst/>
          </a:prstGeom>
          <a:noFill/>
          <a:ln w="9525">
            <a:noFill/>
            <a:miter lim="800000"/>
            <a:headEnd/>
            <a:tailEnd/>
          </a:ln>
          <a:effectLst/>
        </p:spPr>
        <p:txBody>
          <a:bodyPr>
            <a:spAutoFit/>
          </a:bodyPr>
          <a:lstStyle/>
          <a:p>
            <a:pPr eaLnBrk="1" hangingPunct="1">
              <a:spcBef>
                <a:spcPct val="50000"/>
              </a:spcBef>
            </a:pPr>
            <a:endParaRPr lang="en-US" sz="2400">
              <a:latin typeface="Times New Roman" pitchFamily="18" charset="0"/>
            </a:endParaRPr>
          </a:p>
        </p:txBody>
      </p:sp>
      <p:sp>
        <p:nvSpPr>
          <p:cNvPr id="43014" name="Text Box 6"/>
          <p:cNvSpPr txBox="1">
            <a:spLocks noChangeArrowheads="1"/>
          </p:cNvSpPr>
          <p:nvPr/>
        </p:nvSpPr>
        <p:spPr bwMode="auto">
          <a:xfrm>
            <a:off x="1066800" y="2743200"/>
            <a:ext cx="3200400" cy="1187450"/>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2400">
                <a:solidFill>
                  <a:srgbClr val="A50021"/>
                </a:solidFill>
                <a:latin typeface="Times New Roman" pitchFamily="18" charset="0"/>
              </a:rPr>
              <a:t>Their poems were often read aloud at the fireside as family entertainment.</a:t>
            </a:r>
          </a:p>
        </p:txBody>
      </p:sp>
      <p:sp>
        <p:nvSpPr>
          <p:cNvPr id="43015" name="Text Box 7"/>
          <p:cNvSpPr txBox="1">
            <a:spLocks noChangeArrowheads="1"/>
          </p:cNvSpPr>
          <p:nvPr/>
        </p:nvSpPr>
        <p:spPr bwMode="auto">
          <a:xfrm>
            <a:off x="1600200" y="1371600"/>
            <a:ext cx="6248400" cy="457200"/>
          </a:xfrm>
          <a:prstGeom prst="rect">
            <a:avLst/>
          </a:prstGeom>
          <a:noFill/>
          <a:ln w="9525">
            <a:noFill/>
            <a:miter lim="800000"/>
            <a:headEnd/>
            <a:tailEnd/>
          </a:ln>
          <a:effectLst/>
        </p:spPr>
        <p:txBody>
          <a:bodyPr>
            <a:spAutoFit/>
          </a:bodyPr>
          <a:lstStyle/>
          <a:p>
            <a:pPr eaLnBrk="1" hangingPunct="1">
              <a:spcBef>
                <a:spcPct val="50000"/>
              </a:spcBef>
            </a:pPr>
            <a:r>
              <a:rPr lang="en-US" sz="2400">
                <a:solidFill>
                  <a:schemeClr val="tx2"/>
                </a:solidFill>
                <a:latin typeface="Times New Roman" pitchFamily="18" charset="0"/>
              </a:rPr>
              <a:t>The Most Popular American Poets of Their Time</a:t>
            </a:r>
          </a:p>
        </p:txBody>
      </p:sp>
      <p:sp>
        <p:nvSpPr>
          <p:cNvPr id="43016" name="Text Box 8"/>
          <p:cNvSpPr txBox="1">
            <a:spLocks noChangeArrowheads="1"/>
          </p:cNvSpPr>
          <p:nvPr/>
        </p:nvSpPr>
        <p:spPr bwMode="auto">
          <a:xfrm>
            <a:off x="1066800" y="4267200"/>
            <a:ext cx="3352800" cy="1735138"/>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2400">
                <a:solidFill>
                  <a:srgbClr val="A50021"/>
                </a:solidFill>
                <a:latin typeface="Times New Roman" pitchFamily="18" charset="0"/>
              </a:rPr>
              <a:t>It is poetry that seeks a higher truth from the natural world.</a:t>
            </a:r>
          </a:p>
          <a:p>
            <a:pPr eaLnBrk="1" hangingPunct="1">
              <a:spcBef>
                <a:spcPct val="50000"/>
              </a:spcBef>
            </a:pP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strips(downLeft)">
                                      <p:cBhvr>
                                        <p:cTn id="7" dur="500"/>
                                        <p:tgtEl>
                                          <p:spTgt spid="430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3011"/>
                                        </p:tgtEl>
                                        <p:attrNameLst>
                                          <p:attrName>style.visibility</p:attrName>
                                        </p:attrNameLst>
                                      </p:cBhvr>
                                      <p:to>
                                        <p:strVal val="visible"/>
                                      </p:to>
                                    </p:set>
                                    <p:animEffect transition="in" filter="barn(inHorizontal)">
                                      <p:cBhvr>
                                        <p:cTn id="12" dur="500"/>
                                        <p:tgtEl>
                                          <p:spTgt spid="430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3014"/>
                                        </p:tgtEl>
                                        <p:attrNameLst>
                                          <p:attrName>style.visibility</p:attrName>
                                        </p:attrNameLst>
                                      </p:cBhvr>
                                      <p:to>
                                        <p:strVal val="visible"/>
                                      </p:to>
                                    </p:set>
                                    <p:anim calcmode="lin" valueType="num">
                                      <p:cBhvr additive="base">
                                        <p:cTn id="17" dur="500" fill="hold"/>
                                        <p:tgtEl>
                                          <p:spTgt spid="43014"/>
                                        </p:tgtEl>
                                        <p:attrNameLst>
                                          <p:attrName>ppt_x</p:attrName>
                                        </p:attrNameLst>
                                      </p:cBhvr>
                                      <p:tavLst>
                                        <p:tav tm="0">
                                          <p:val>
                                            <p:strVal val="0-#ppt_w/2"/>
                                          </p:val>
                                        </p:tav>
                                        <p:tav tm="100000">
                                          <p:val>
                                            <p:strVal val="#ppt_x"/>
                                          </p:val>
                                        </p:tav>
                                      </p:tavLst>
                                    </p:anim>
                                    <p:anim calcmode="lin" valueType="num">
                                      <p:cBhvr additive="base">
                                        <p:cTn id="18" dur="500" fill="hold"/>
                                        <p:tgtEl>
                                          <p:spTgt spid="430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3016"/>
                                        </p:tgtEl>
                                        <p:attrNameLst>
                                          <p:attrName>style.visibility</p:attrName>
                                        </p:attrNameLst>
                                      </p:cBhvr>
                                      <p:to>
                                        <p:strVal val="visible"/>
                                      </p:to>
                                    </p:set>
                                    <p:anim calcmode="lin" valueType="num">
                                      <p:cBhvr additive="base">
                                        <p:cTn id="23" dur="500" fill="hold"/>
                                        <p:tgtEl>
                                          <p:spTgt spid="43016"/>
                                        </p:tgtEl>
                                        <p:attrNameLst>
                                          <p:attrName>ppt_x</p:attrName>
                                        </p:attrNameLst>
                                      </p:cBhvr>
                                      <p:tavLst>
                                        <p:tav tm="0">
                                          <p:val>
                                            <p:strVal val="0-#ppt_w/2"/>
                                          </p:val>
                                        </p:tav>
                                        <p:tav tm="100000">
                                          <p:val>
                                            <p:strVal val="#ppt_x"/>
                                          </p:val>
                                        </p:tav>
                                      </p:tavLst>
                                    </p:anim>
                                    <p:anim calcmode="lin" valueType="num">
                                      <p:cBhvr additive="base">
                                        <p:cTn id="24" dur="500" fill="hold"/>
                                        <p:tgtEl>
                                          <p:spTgt spid="430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utoUpdateAnimBg="0"/>
      <p:bldP spid="43014" grpId="0" autoUpdateAnimBg="0"/>
      <p:bldP spid="43016" grpId="0" autoUpdateAnimBg="0"/>
    </p:bld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Refined</Template>
  <TotalTime>278</TotalTime>
  <Words>1320</Words>
  <Application>Microsoft Office PowerPoint</Application>
  <PresentationFormat>On-screen Show (4:3)</PresentationFormat>
  <Paragraphs>158</Paragraphs>
  <Slides>40</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2" baseType="lpstr">
      <vt:lpstr>Arial</vt:lpstr>
      <vt:lpstr>Brush Script MT</vt:lpstr>
      <vt:lpstr>Comic Sans MS</vt:lpstr>
      <vt:lpstr>Copperplate Gothic Bold</vt:lpstr>
      <vt:lpstr>Freestyle Script</vt:lpstr>
      <vt:lpstr>Garamond</vt:lpstr>
      <vt:lpstr>Georgia</vt:lpstr>
      <vt:lpstr>Old English Text MT</vt:lpstr>
      <vt:lpstr>Times New Roman</vt:lpstr>
      <vt:lpstr>Wingdings</vt:lpstr>
      <vt:lpstr>Refined</vt:lpstr>
      <vt:lpstr>Chart</vt:lpstr>
      <vt:lpstr>AMERICAN ROMANTICISM: INTRODUCTION (1800-1860)</vt:lpstr>
      <vt:lpstr>The Age of Reason or The Enlightenment       </vt:lpstr>
      <vt:lpstr>ROMANTICISM: THE MOVEMENT</vt:lpstr>
      <vt:lpstr>Romanticism: a reaction to the Age of Reason</vt:lpstr>
      <vt:lpstr>Romanticism</vt:lpstr>
      <vt:lpstr>Characteristics</vt:lpstr>
      <vt:lpstr>The City was a Place of  . . .</vt:lpstr>
      <vt:lpstr>The Journey</vt:lpstr>
      <vt:lpstr>The Fireside Poets</vt:lpstr>
      <vt:lpstr>Literature</vt:lpstr>
      <vt:lpstr>The Arts</vt:lpstr>
      <vt:lpstr>Visual Arts: Examples</vt:lpstr>
      <vt:lpstr>Thomas Cole,  “The Falls of Kaaterskill” (1826)</vt:lpstr>
      <vt:lpstr>Thomas Cole, The Oxbow (View from Mount Holyoke, Northampton, Massachusetts, after a Thunderstorm, 1836)</vt:lpstr>
      <vt:lpstr>Asher Durand, “Kindred Spirits” (1848)</vt:lpstr>
      <vt:lpstr>Frederic Edwin Church,  “The Natural Bridge” (1852)</vt:lpstr>
      <vt:lpstr>Alfred Bierstadt, “Emigrants Crossing the Plains” (1867)</vt:lpstr>
      <vt:lpstr>Alfred Bierstadt, “Looking Up the Yosemite Valley” (ca. 1865-67)</vt:lpstr>
      <vt:lpstr>The Gothic Tradition</vt:lpstr>
      <vt:lpstr>What is Gothic?</vt:lpstr>
      <vt:lpstr>PowerPoint Presentation</vt:lpstr>
      <vt:lpstr>The Gothic Novel</vt:lpstr>
      <vt:lpstr>PowerPoint Presentation</vt:lpstr>
      <vt:lpstr>PowerPoint Presentation</vt:lpstr>
      <vt:lpstr>PowerPoint Presentation</vt:lpstr>
      <vt:lpstr>PowerPoint Presentation</vt:lpstr>
      <vt:lpstr>PowerPoint Presentation</vt:lpstr>
      <vt:lpstr>Examples of the Gothic Novel</vt:lpstr>
      <vt:lpstr>The Southern Gothic</vt:lpstr>
      <vt:lpstr>Characteristics of the Southern Gothic</vt:lpstr>
      <vt:lpstr>The Grotesque</vt:lpstr>
      <vt:lpstr>Examples of Southern Gothic Writers</vt:lpstr>
      <vt:lpstr>O’Connor and the Southern Gothic Tradition…</vt:lpstr>
      <vt:lpstr>Washington Irving</vt:lpstr>
      <vt:lpstr>PowerPoint Presentation</vt:lpstr>
      <vt:lpstr>John Quidor 1801-1881</vt:lpstr>
      <vt:lpstr>Other Works</vt:lpstr>
      <vt:lpstr>Visual Representations of the Gothic </vt:lpstr>
      <vt:lpstr>PowerPoint Presentation</vt:lpstr>
      <vt:lpstr>PowerPoint Presentation</vt:lpstr>
    </vt:vector>
  </TitlesOfParts>
  <Company> Univ. of West Georgia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ROMANTICISM: INTRODUCTION</dc:title>
  <dc:creator>checkout</dc:creator>
  <cp:lastModifiedBy>Sidell, Debra</cp:lastModifiedBy>
  <cp:revision>56</cp:revision>
  <dcterms:created xsi:type="dcterms:W3CDTF">2007-06-04T05:37:29Z</dcterms:created>
  <dcterms:modified xsi:type="dcterms:W3CDTF">2018-01-09T13:46:36Z</dcterms:modified>
</cp:coreProperties>
</file>